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8" r:id="rId3"/>
    <p:sldId id="287" r:id="rId4"/>
    <p:sldId id="286" r:id="rId5"/>
    <p:sldId id="314" r:id="rId6"/>
    <p:sldId id="288" r:id="rId7"/>
    <p:sldId id="384" r:id="rId8"/>
    <p:sldId id="282" r:id="rId9"/>
    <p:sldId id="351" r:id="rId10"/>
    <p:sldId id="352" r:id="rId11"/>
    <p:sldId id="315" r:id="rId12"/>
    <p:sldId id="311" r:id="rId13"/>
    <p:sldId id="312" r:id="rId14"/>
    <p:sldId id="319" r:id="rId15"/>
    <p:sldId id="405" r:id="rId16"/>
    <p:sldId id="318" r:id="rId17"/>
    <p:sldId id="313" r:id="rId18"/>
    <p:sldId id="309" r:id="rId19"/>
    <p:sldId id="316" r:id="rId20"/>
    <p:sldId id="283" r:id="rId21"/>
    <p:sldId id="345" r:id="rId22"/>
    <p:sldId id="317" r:id="rId23"/>
    <p:sldId id="285" r:id="rId24"/>
    <p:sldId id="349" r:id="rId25"/>
    <p:sldId id="348" r:id="rId26"/>
    <p:sldId id="346" r:id="rId27"/>
    <p:sldId id="418" r:id="rId28"/>
  </p:sldIdLst>
  <p:sldSz cx="12192000" cy="6858000"/>
  <p:notesSz cx="6858000" cy="9144000"/>
  <p:embeddedFontLst>
    <p:embeddedFont>
      <p:font typeface="汉仪雅酷黑-65J" panose="00020600040101010101" charset="-122"/>
      <p:regular r:id="rId32"/>
    </p:embeddedFont>
    <p:embeddedFont>
      <p:font typeface="微软雅黑" charset="0"/>
      <p:regular r:id="rId33"/>
    </p:embeddedFont>
    <p:embeddedFont>
      <p:font typeface="Calibri" panose="020F0502020204030204"/>
      <p:regular r:id="rId34"/>
    </p:embeddedFont>
    <p:embeddedFont>
      <p:font typeface="汉仪宋韵朗黑W" panose="00020600040101010101" charset="-122"/>
      <p:regular r:id="rId35"/>
    </p:embeddedFont>
    <p:embeddedFont>
      <p:font typeface="微软雅黑" pitchFamily="34" charset="-122"/>
      <p:regular r:id="rId36"/>
    </p:embeddedFont>
    <p:embeddedFont>
      <p:font typeface="黑体" charset="0"/>
      <p:regular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5784D"/>
    <a:srgbClr val="EA7613"/>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3" autoAdjust="0"/>
    <p:restoredTop sz="94660"/>
  </p:normalViewPr>
  <p:slideViewPr>
    <p:cSldViewPr snapToGrid="0">
      <p:cViewPr varScale="1">
        <p:scale>
          <a:sx n="109" d="100"/>
          <a:sy n="109" d="100"/>
        </p:scale>
        <p:origin x="784" y="192"/>
      </p:cViewPr>
      <p:guideLst>
        <p:guide orient="horz" pos="2204"/>
        <p:guide pos="378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8" Type="http://schemas.openxmlformats.org/officeDocument/2006/relationships/tags" Target="tags/tag90.xml"/><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3.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4.xml"/><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77.xml"/><Relationship Id="rId5" Type="http://schemas.openxmlformats.org/officeDocument/2006/relationships/image" Target="../media/image14.png"/><Relationship Id="rId4" Type="http://schemas.openxmlformats.org/officeDocument/2006/relationships/image" Target="../media/image17.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8.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9.xml"/><Relationship Id="rId4" Type="http://schemas.openxmlformats.org/officeDocument/2006/relationships/image" Target="../media/image29.pn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3.xml"/><Relationship Id="rId2" Type="http://schemas.openxmlformats.org/officeDocument/2006/relationships/image" Target="../media/image30.jpeg"/><Relationship Id="rId1" Type="http://schemas.openxmlformats.org/officeDocument/2006/relationships/tags" Target="../tags/tag8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4.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5.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6.xml"/><Relationship Id="rId2" Type="http://schemas.openxmlformats.org/officeDocument/2006/relationships/image" Target="../media/image33.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88.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9.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7.xml"/><Relationship Id="rId2" Type="http://schemas.openxmlformats.org/officeDocument/2006/relationships/image" Target="../media/image4.jpe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8.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9.xml"/><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1.xml"/><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l="27990" t="10754" r="25038" b="17749"/>
          <a:stretch>
            <a:fillRect/>
          </a:stretch>
        </p:blipFill>
        <p:spPr>
          <a:xfrm>
            <a:off x="-635" y="930275"/>
            <a:ext cx="5319395" cy="4977130"/>
          </a:xfrm>
          <a:prstGeom prst="rect">
            <a:avLst/>
          </a:prstGeom>
        </p:spPr>
      </p:pic>
      <p:sp>
        <p:nvSpPr>
          <p:cNvPr id="14" name="任意多边形 13"/>
          <p:cNvSpPr/>
          <p:nvPr/>
        </p:nvSpPr>
        <p:spPr>
          <a:xfrm>
            <a:off x="4794885" y="930275"/>
            <a:ext cx="536575" cy="529590"/>
          </a:xfrm>
          <a:custGeom>
            <a:avLst/>
            <a:gdLst>
              <a:gd name="connsiteX0" fmla="*/ 0 w 1093"/>
              <a:gd name="connsiteY0" fmla="*/ 1124 h 1124"/>
              <a:gd name="connsiteX1" fmla="*/ 1078 w 1093"/>
              <a:gd name="connsiteY1" fmla="*/ 0 h 1124"/>
              <a:gd name="connsiteX2" fmla="*/ 1093 w 1093"/>
              <a:gd name="connsiteY2" fmla="*/ 1124 h 1124"/>
              <a:gd name="connsiteX3" fmla="*/ 0 w 1093"/>
              <a:gd name="connsiteY3" fmla="*/ 1124 h 1124"/>
            </a:gdLst>
            <a:ahLst/>
            <a:cxnLst>
              <a:cxn ang="0">
                <a:pos x="connsiteX0" y="connsiteY0"/>
              </a:cxn>
              <a:cxn ang="0">
                <a:pos x="connsiteX1" y="connsiteY1"/>
              </a:cxn>
              <a:cxn ang="0">
                <a:pos x="connsiteX2" y="connsiteY2"/>
              </a:cxn>
              <a:cxn ang="0">
                <a:pos x="connsiteX3" y="connsiteY3"/>
              </a:cxn>
            </a:cxnLst>
            <a:rect l="l" t="t" r="r" b="b"/>
            <a:pathLst>
              <a:path w="1093" h="1124">
                <a:moveTo>
                  <a:pt x="0" y="1124"/>
                </a:moveTo>
                <a:lnTo>
                  <a:pt x="1078" y="0"/>
                </a:lnTo>
                <a:lnTo>
                  <a:pt x="1093" y="1124"/>
                </a:lnTo>
                <a:lnTo>
                  <a:pt x="0" y="1124"/>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 name="任意多边形 14"/>
          <p:cNvSpPr/>
          <p:nvPr/>
        </p:nvSpPr>
        <p:spPr>
          <a:xfrm flipV="1">
            <a:off x="4792980" y="5399405"/>
            <a:ext cx="537845" cy="508635"/>
          </a:xfrm>
          <a:custGeom>
            <a:avLst/>
            <a:gdLst>
              <a:gd name="connsiteX0" fmla="*/ 0 w 1093"/>
              <a:gd name="connsiteY0" fmla="*/ 1124 h 1124"/>
              <a:gd name="connsiteX1" fmla="*/ 1078 w 1093"/>
              <a:gd name="connsiteY1" fmla="*/ 0 h 1124"/>
              <a:gd name="connsiteX2" fmla="*/ 1093 w 1093"/>
              <a:gd name="connsiteY2" fmla="*/ 1124 h 1124"/>
              <a:gd name="connsiteX3" fmla="*/ 0 w 1093"/>
              <a:gd name="connsiteY3" fmla="*/ 1124 h 1124"/>
            </a:gdLst>
            <a:ahLst/>
            <a:cxnLst>
              <a:cxn ang="0">
                <a:pos x="connsiteX0" y="connsiteY0"/>
              </a:cxn>
              <a:cxn ang="0">
                <a:pos x="connsiteX1" y="connsiteY1"/>
              </a:cxn>
              <a:cxn ang="0">
                <a:pos x="connsiteX2" y="connsiteY2"/>
              </a:cxn>
              <a:cxn ang="0">
                <a:pos x="connsiteX3" y="connsiteY3"/>
              </a:cxn>
            </a:cxnLst>
            <a:rect l="l" t="t" r="r" b="b"/>
            <a:pathLst>
              <a:path w="1093" h="1124">
                <a:moveTo>
                  <a:pt x="0" y="1124"/>
                </a:moveTo>
                <a:lnTo>
                  <a:pt x="1078" y="0"/>
                </a:lnTo>
                <a:lnTo>
                  <a:pt x="1093" y="1124"/>
                </a:lnTo>
                <a:lnTo>
                  <a:pt x="0" y="1124"/>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矩形 9"/>
          <p:cNvSpPr/>
          <p:nvPr/>
        </p:nvSpPr>
        <p:spPr>
          <a:xfrm>
            <a:off x="4795520" y="1450340"/>
            <a:ext cx="7396480" cy="396430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2" name="文本框 21"/>
          <p:cNvSpPr txBox="1"/>
          <p:nvPr/>
        </p:nvSpPr>
        <p:spPr>
          <a:xfrm>
            <a:off x="5104765" y="2419350"/>
            <a:ext cx="7040880" cy="1014730"/>
          </a:xfrm>
          <a:prstGeom prst="rect">
            <a:avLst/>
          </a:prstGeom>
          <a:noFill/>
        </p:spPr>
        <p:txBody>
          <a:bodyPr wrap="none" rtlCol="0">
            <a:spAutoFit/>
          </a:bodyPr>
          <a:lstStyle/>
          <a:p>
            <a:r>
              <a:rPr lang="zh-CN" altLang="en-US" sz="6000">
                <a:solidFill>
                  <a:schemeClr val="tx1">
                    <a:lumMod val="95000"/>
                    <a:lumOff val="5000"/>
                  </a:schemeClr>
                </a:solidFill>
                <a:latin typeface="汉仪雅酷黑-65J" panose="00020600040101010101" charset="-122"/>
                <a:ea typeface="汉仪雅酷黑-65J" panose="00020600040101010101" charset="-122"/>
                <a:cs typeface="汉仪雅酷黑-65J" panose="00020600040101010101" charset="-122"/>
              </a:rPr>
              <a:t>西班牙足球甲级联赛</a:t>
            </a:r>
            <a:endParaRPr lang="zh-CN" altLang="en-US" sz="6000">
              <a:solidFill>
                <a:schemeClr val="tx1">
                  <a:lumMod val="95000"/>
                  <a:lumOff val="5000"/>
                </a:schemeClr>
              </a:solidFill>
              <a:latin typeface="汉仪雅酷黑-65J" panose="00020600040101010101" charset="-122"/>
              <a:ea typeface="汉仪雅酷黑-65J" panose="00020600040101010101" charset="-122"/>
              <a:cs typeface="汉仪雅酷黑-65J" panose="00020600040101010101" charset="-122"/>
            </a:endParaRPr>
          </a:p>
        </p:txBody>
      </p:sp>
      <p:sp>
        <p:nvSpPr>
          <p:cNvPr id="25" name="圆角矩形 24"/>
          <p:cNvSpPr/>
          <p:nvPr/>
        </p:nvSpPr>
        <p:spPr>
          <a:xfrm>
            <a:off x="9409430" y="4683760"/>
            <a:ext cx="238125" cy="235585"/>
          </a:xfrm>
          <a:prstGeom prst="roundRect">
            <a:avLst>
              <a:gd name="adj" fmla="val 0"/>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9624060" y="4559935"/>
            <a:ext cx="2316480" cy="460375"/>
          </a:xfrm>
          <a:prstGeom prst="rect">
            <a:avLst/>
          </a:prstGeom>
          <a:noFill/>
        </p:spPr>
        <p:txBody>
          <a:bodyPr wrap="none" rtlCol="0">
            <a:spAutoFit/>
          </a:bodyPr>
          <a:lstStyle/>
          <a:p>
            <a:r>
              <a:rPr lang="zh-CN" altLang="en-US" sz="2400">
                <a:solidFill>
                  <a:schemeClr val="tx1">
                    <a:lumMod val="85000"/>
                    <a:lumOff val="15000"/>
                  </a:schemeClr>
                </a:solidFill>
                <a:latin typeface="汉仪雅酷黑-65J" panose="00020600040101010101" charset="-122"/>
                <a:ea typeface="汉仪雅酷黑-65J" panose="00020600040101010101" charset="-122"/>
              </a:rPr>
              <a:t>汇报人：文尔雅</a:t>
            </a:r>
            <a:endParaRPr lang="zh-CN" altLang="en-US" sz="2400">
              <a:solidFill>
                <a:schemeClr val="tx1">
                  <a:lumMod val="85000"/>
                  <a:lumOff val="15000"/>
                </a:schemeClr>
              </a:solidFill>
              <a:latin typeface="汉仪雅酷黑-65J" panose="00020600040101010101" charset="-122"/>
              <a:ea typeface="汉仪雅酷黑-65J" panose="00020600040101010101" charset="-122"/>
            </a:endParaRPr>
          </a:p>
        </p:txBody>
      </p:sp>
      <p:sp>
        <p:nvSpPr>
          <p:cNvPr id="31" name="文本框 30"/>
          <p:cNvSpPr txBox="1"/>
          <p:nvPr/>
        </p:nvSpPr>
        <p:spPr>
          <a:xfrm>
            <a:off x="5181600" y="3422015"/>
            <a:ext cx="6734810" cy="368300"/>
          </a:xfrm>
          <a:prstGeom prst="rect">
            <a:avLst/>
          </a:prstGeom>
          <a:noFill/>
        </p:spPr>
        <p:txBody>
          <a:bodyPr wrap="square" rtlCol="0" anchor="t">
            <a:spAutoFit/>
          </a:bodyPr>
          <a:lstStyle/>
          <a:p>
            <a:r>
              <a:rPr>
                <a:solidFill>
                  <a:schemeClr val="tx1">
                    <a:lumMod val="85000"/>
                    <a:lumOff val="15000"/>
                  </a:schemeClr>
                </a:solidFill>
                <a:latin typeface="汉仪雅酷黑-65J" panose="00020600040101010101" charset="-122"/>
                <a:ea typeface="汉仪雅酷黑-65J" panose="00020600040101010101" charset="-122"/>
              </a:rPr>
              <a:t>The Campeonato Nacional de Liga de Primera División</a:t>
            </a:r>
            <a:endParaRPr>
              <a:solidFill>
                <a:schemeClr val="tx1">
                  <a:lumMod val="85000"/>
                  <a:lumOff val="15000"/>
                </a:schemeClr>
              </a:solidFill>
              <a:latin typeface="汉仪雅酷黑-65J" panose="00020600040101010101" charset="-122"/>
              <a:ea typeface="汉仪雅酷黑-65J" panose="0002060004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5" y="1294130"/>
            <a:ext cx="12192000" cy="44018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梯形 5"/>
          <p:cNvSpPr/>
          <p:nvPr/>
        </p:nvSpPr>
        <p:spPr>
          <a:xfrm>
            <a:off x="3614420" y="769620"/>
            <a:ext cx="4963160" cy="525145"/>
          </a:xfrm>
          <a:prstGeom prst="trapezoid">
            <a:avLst>
              <a:gd name="adj" fmla="val 830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566598" y="3483465"/>
            <a:ext cx="4507953" cy="830997"/>
          </a:xfrm>
          <a:prstGeom prst="rect">
            <a:avLst/>
          </a:prstGeom>
          <a:noFill/>
        </p:spPr>
        <p:txBody>
          <a:bodyPr wrap="square" rtlCol="0" anchor="t">
            <a:spAutoFit/>
          </a:bodyPr>
          <a:lstStyle/>
          <a:p>
            <a:r>
              <a:rPr lang="zh-CN" altLang="en-US" sz="4800" dirty="0">
                <a:latin typeface="汉仪雅酷黑-65J" panose="00020600040101010101" charset="-122"/>
                <a:ea typeface="汉仪雅酷黑-65J" panose="00020600040101010101" charset="-122"/>
              </a:rPr>
              <a:t>主要俱乐部介绍</a:t>
            </a:r>
            <a:endParaRPr lang="zh-CN" altLang="en-US" sz="4800" dirty="0">
              <a:latin typeface="汉仪雅酷黑-65J" panose="00020600040101010101" charset="-122"/>
              <a:ea typeface="汉仪雅酷黑-65J" panose="00020600040101010101" charset="-122"/>
            </a:endParaRPr>
          </a:p>
        </p:txBody>
      </p:sp>
      <p:sp>
        <p:nvSpPr>
          <p:cNvPr id="10" name="等腰三角形 9"/>
          <p:cNvSpPr/>
          <p:nvPr/>
        </p:nvSpPr>
        <p:spPr>
          <a:xfrm flipH="1" flipV="1">
            <a:off x="4050665" y="769620"/>
            <a:ext cx="4079875" cy="2159635"/>
          </a:xfrm>
          <a:prstGeom prst="triangl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01640" y="1151890"/>
            <a:ext cx="1200970" cy="1015663"/>
          </a:xfrm>
          <a:prstGeom prst="rect">
            <a:avLst/>
          </a:prstGeom>
          <a:noFill/>
        </p:spPr>
        <p:txBody>
          <a:bodyPr wrap="none" rtlCol="0">
            <a:spAutoFit/>
          </a:bodyPr>
          <a:lstStyle/>
          <a:p>
            <a:r>
              <a:rPr lang="en-US" altLang="zh-CN" sz="6000" dirty="0">
                <a:solidFill>
                  <a:schemeClr val="bg1"/>
                </a:solidFill>
                <a:latin typeface="汉仪雅酷黑-65J" panose="00020600040101010101" charset="-122"/>
                <a:ea typeface="汉仪雅酷黑-65J" panose="00020600040101010101" charset="-122"/>
              </a:rPr>
              <a:t>02</a:t>
            </a:r>
            <a:endParaRPr lang="en-US" altLang="zh-CN" sz="6000" dirty="0">
              <a:solidFill>
                <a:schemeClr val="bg1"/>
              </a:solidFill>
              <a:latin typeface="汉仪雅酷黑-65J" panose="00020600040101010101" charset="-122"/>
              <a:ea typeface="汉仪雅酷黑-65J" panose="00020600040101010101" charset="-122"/>
            </a:endParaRPr>
          </a:p>
        </p:txBody>
      </p:sp>
      <p:sp>
        <p:nvSpPr>
          <p:cNvPr id="21" name="矩形 20"/>
          <p:cNvSpPr/>
          <p:nvPr/>
        </p:nvSpPr>
        <p:spPr>
          <a:xfrm>
            <a:off x="530860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08457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86054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3467382" y="3398410"/>
            <a:ext cx="1177925" cy="1024255"/>
          </a:xfrm>
          <a:prstGeom prst="rect">
            <a:avLst/>
          </a:prstGeom>
        </p:spPr>
      </p:pic>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1" name="Rectangle 206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descr="/private/var/folders/db/9zw0tncd1wgd81sgcgqwwrzr0000gn/T/com.kingsoft.wpsoffice.mac/photoedit2/20230511173940/temp.pngtemp"/>
          <p:cNvPicPr>
            <a:picLocks noChangeAspect="1" noChangeArrowheads="1"/>
          </p:cNvPicPr>
          <p:nvPr/>
        </p:nvPicPr>
        <p:blipFill rotWithShape="1">
          <a:blip r:embed="rId1"/>
          <a:srcRect r="3143" b="-3"/>
          <a:stretch>
            <a:fillRect/>
          </a:stretch>
        </p:blipFill>
        <p:spPr bwMode="auto">
          <a:xfrm>
            <a:off x="20" y="-892"/>
            <a:ext cx="6105116" cy="4066540"/>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a:noFill/>
          <a:extLst>
            <a:ext uri="{909E8E84-426E-40DD-AFC4-6F175D3DCCD1}">
              <a14:hiddenFill xmlns:a14="http://schemas.microsoft.com/office/drawing/2010/main">
                <a:solidFill>
                  <a:srgbClr val="FFFFFF"/>
                </a:solidFill>
              </a14:hiddenFill>
            </a:ext>
          </a:extLst>
        </p:spPr>
      </p:pic>
      <p:pic>
        <p:nvPicPr>
          <p:cNvPr id="9" name="图片 8" descr="建筑的摆设布局&#10;&#10;描述已自动生成"/>
          <p:cNvPicPr>
            <a:picLocks noChangeAspect="1"/>
          </p:cNvPicPr>
          <p:nvPr/>
        </p:nvPicPr>
        <p:blipFill rotWithShape="1">
          <a:blip r:embed="rId2"/>
          <a:srcRect t="2022" r="-2" b="27317"/>
          <a:stretch>
            <a:fillRect/>
          </a:stretch>
        </p:blipFill>
        <p:spPr>
          <a:xfrm>
            <a:off x="163830" y="4065905"/>
            <a:ext cx="5919470" cy="2792095"/>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26" name="文本框 25"/>
          <p:cNvSpPr txBox="1"/>
          <p:nvPr/>
        </p:nvSpPr>
        <p:spPr>
          <a:xfrm>
            <a:off x="6417701" y="2345913"/>
            <a:ext cx="5105400" cy="3052757"/>
          </a:xfrm>
          <a:prstGeom prst="rect">
            <a:avLst/>
          </a:prstGeom>
        </p:spPr>
        <p:txBody>
          <a:bodyPr vert="horz" lIns="91440" tIns="45720" rIns="91440" bIns="45720" rtlCol="0">
            <a:normAutofit fontScale="92500" lnSpcReduction="10000"/>
          </a:bodyPr>
          <a:lstStyle/>
          <a:p>
            <a:pPr algn="just">
              <a:lnSpc>
                <a:spcPct val="150000"/>
              </a:lnSpc>
              <a:spcAft>
                <a:spcPts val="600"/>
              </a:spcAft>
            </a:pPr>
            <a:r>
              <a:rPr lang="zh-CN" altLang="en-US" sz="2000" dirty="0">
                <a:sym typeface="+mn-ea"/>
              </a:rPr>
              <a:t>皇家马德里（</a:t>
            </a:r>
            <a:r>
              <a:rPr lang="en-US" altLang="zh-CN" sz="2000" dirty="0"/>
              <a:t>Real Madrid Club de Fútbol</a:t>
            </a:r>
            <a:r>
              <a:rPr lang="zh-CN" altLang="en-US" sz="2000" dirty="0">
                <a:sym typeface="+mn-ea"/>
              </a:rPr>
              <a:t>），</a:t>
            </a:r>
            <a:r>
              <a:rPr lang="zh-CN" altLang="en-US" sz="2000" dirty="0"/>
              <a:t>成立于</a:t>
            </a:r>
            <a:r>
              <a:rPr lang="en-US" altLang="zh-CN" sz="2000" dirty="0"/>
              <a:t>1902</a:t>
            </a:r>
            <a:r>
              <a:rPr lang="zh-CN" altLang="en-US" sz="2000" dirty="0"/>
              <a:t>年</a:t>
            </a:r>
            <a:r>
              <a:rPr lang="en-US" altLang="zh-CN" sz="2000" dirty="0"/>
              <a:t>3</a:t>
            </a:r>
            <a:r>
              <a:rPr lang="zh-CN" altLang="en-US" sz="2000" dirty="0"/>
              <a:t>月</a:t>
            </a:r>
            <a:r>
              <a:rPr lang="en-US" altLang="zh-CN" sz="2000" dirty="0"/>
              <a:t>6</a:t>
            </a:r>
            <a:r>
              <a:rPr lang="zh-CN" altLang="en-US" sz="2000" dirty="0"/>
              <a:t>日，简称</a:t>
            </a:r>
            <a:r>
              <a:rPr lang="zh-CN" altLang="en-US" sz="2000" dirty="0">
                <a:sym typeface="+mn-ea"/>
              </a:rPr>
              <a:t>皇马。</a:t>
            </a:r>
            <a:r>
              <a:rPr lang="en-US" altLang="zh-CN" sz="2000" dirty="0"/>
              <a:t>1920</a:t>
            </a:r>
            <a:r>
              <a:rPr lang="zh-CN" altLang="en-US" sz="2000" dirty="0"/>
              <a:t>年西班牙国王阿方索十三世授予皇家的称号与徽章上的皇冠。自俱乐部创立以来，皇家马德里一直身穿全白的球衣，球队主场是伯纳乌球场。</a:t>
            </a:r>
            <a:r>
              <a:rPr lang="en-US" altLang="zh-CN" sz="2000" dirty="0"/>
              <a:t>2000</a:t>
            </a:r>
            <a:r>
              <a:rPr lang="zh-CN" altLang="en-US" sz="2000" dirty="0"/>
              <a:t>年</a:t>
            </a:r>
            <a:r>
              <a:rPr lang="en-US" altLang="zh-CN" sz="2000" dirty="0"/>
              <a:t>12</a:t>
            </a:r>
            <a:r>
              <a:rPr lang="zh-CN" altLang="en-US" sz="2000" dirty="0"/>
              <a:t>月</a:t>
            </a:r>
            <a:r>
              <a:rPr lang="en-US" altLang="zh-CN" sz="2000" dirty="0"/>
              <a:t>21</a:t>
            </a:r>
            <a:r>
              <a:rPr lang="zh-CN" altLang="en-US" sz="2000" dirty="0"/>
              <a:t>日，</a:t>
            </a:r>
            <a:r>
              <a:rPr lang="en-US" altLang="zh-CN" sz="2000" dirty="0"/>
              <a:t>《</a:t>
            </a:r>
            <a:r>
              <a:rPr lang="zh-CN" altLang="en-US" sz="2000" dirty="0"/>
              <a:t>国际足联杂志</a:t>
            </a:r>
            <a:r>
              <a:rPr lang="en-US" altLang="zh-CN" sz="2000" dirty="0"/>
              <a:t>》</a:t>
            </a:r>
            <a:r>
              <a:rPr lang="zh-CN" altLang="en-US" sz="2000" dirty="0"/>
              <a:t>读者选出皇家马德里为国际足联二十世纪最佳俱乐部。</a:t>
            </a:r>
            <a:endParaRPr lang="en-US" altLang="zh-CN" sz="2000" dirty="0">
              <a:sym typeface="+mn-ea"/>
            </a:endParaRPr>
          </a:p>
        </p:txBody>
      </p:sp>
      <p:pic>
        <p:nvPicPr>
          <p:cNvPr id="2052" name="Picture 4" descr="蓝色的标志&#10;&#10;描述已自动生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364" y="1121817"/>
            <a:ext cx="743606" cy="10410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978015" y="1376045"/>
            <a:ext cx="5008880" cy="645160"/>
          </a:xfrm>
          <a:prstGeom prst="rect">
            <a:avLst/>
          </a:prstGeom>
          <a:noFill/>
        </p:spPr>
        <p:txBody>
          <a:bodyPr wrap="square" rtlCol="0" anchor="t">
            <a:spAutoFit/>
          </a:bodyPr>
          <a:p>
            <a:r>
              <a:rPr lang="zh-CN" altLang="en-US" sz="3600" dirty="0">
                <a:latin typeface="汉仪雅酷黑-65J" panose="00020600040101010101" charset="-122"/>
                <a:ea typeface="汉仪雅酷黑-65J" panose="00020600040101010101" charset="-122"/>
              </a:rPr>
              <a:t>皇家马德里足球俱乐部</a:t>
            </a:r>
            <a:endParaRPr lang="zh-CN" altLang="en-US" sz="3600" dirty="0">
              <a:latin typeface="汉仪雅酷黑-65J" panose="00020600040101010101" charset="-122"/>
              <a:ea typeface="汉仪雅酷黑-65J" panose="00020600040101010101" charset="-122"/>
            </a:endParaRPr>
          </a:p>
        </p:txBody>
      </p:sp>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十年后再进决赛，瓜迪奥拉近十年欧冠成绩：四次折戟半决赛- 知乎"/>
          <p:cNvPicPr>
            <a:picLocks noChangeAspect="1" noChangeArrowheads="1"/>
          </p:cNvPicPr>
          <p:nvPr/>
        </p:nvPicPr>
        <p:blipFill rotWithShape="1">
          <a:blip r:embed="rId1">
            <a:extLst>
              <a:ext uri="{28A0092B-C50C-407E-A947-70E740481C1C}">
                <a14:useLocalDpi xmlns:a14="http://schemas.microsoft.com/office/drawing/2010/main" val="0"/>
              </a:ext>
            </a:extLst>
          </a:blip>
          <a:srcRect t="25244" r="-2" b="5522"/>
          <a:stretch>
            <a:fillRect/>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098" name="Picture 2" descr="General information about the stadium Spotify Camp Nou"/>
          <p:cNvPicPr>
            <a:picLocks noChangeAspect="1" noChangeArrowheads="1"/>
          </p:cNvPicPr>
          <p:nvPr/>
        </p:nvPicPr>
        <p:blipFill rotWithShape="1">
          <a:blip r:embed="rId2">
            <a:extLst>
              <a:ext uri="{28A0092B-C50C-407E-A947-70E740481C1C}">
                <a14:useLocalDpi xmlns:a14="http://schemas.microsoft.com/office/drawing/2010/main" val="0"/>
              </a:ext>
            </a:extLst>
          </a:blip>
          <a:srcRect t="15469" r="-2" b="2681"/>
          <a:stretch>
            <a:fillRect/>
          </a:stretch>
        </p:blipFill>
        <p:spPr bwMode="auto">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4105" name="Freeform: Shape 4104"/>
          <p:cNvSpPr>
            <a:spLocks noGrp="1" noRot="1" noChangeAspect="1" noMove="1" noResize="1" noEditPoints="1" noAdjustHandles="1" noChangeArrowheads="1" noChangeShapeType="1" noTextEdit="1"/>
          </p:cNvSpPr>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07" name="Freeform: Shape 4106"/>
          <p:cNvSpPr>
            <a:spLocks noGrp="1" noRot="1" noChangeAspect="1" noMove="1" noResize="1" noEditPoints="1" noAdjustHandles="1" noChangeArrowheads="1" noChangeShapeType="1" noTextEdit="1"/>
          </p:cNvSpPr>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p:cNvSpPr>
            <a:spLocks noGrp="1" noRot="1" noChangeAspect="1" noMove="1" noResize="1" noEditPoints="1" noAdjustHandles="1" noChangeArrowheads="1" noChangeShapeType="1" noTextEdit="1"/>
          </p:cNvSpPr>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111" name="Rectangle 4110"/>
          <p:cNvSpPr>
            <a:spLocks noGrp="1" noRot="1" noChangeAspect="1" noMove="1" noResize="1" noEditPoints="1" noAdjustHandles="1" noChangeArrowheads="1" noChangeShapeType="1" noTextEdit="1"/>
          </p:cNvSpPr>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3" name="Rectangle 4112"/>
          <p:cNvSpPr>
            <a:spLocks noGrp="1" noRot="1" noChangeAspect="1" noMove="1" noResize="1" noEditPoints="1" noAdjustHandles="1" noChangeArrowheads="1" noChangeShapeType="1" noTextEdit="1"/>
          </p:cNvSpPr>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文本框 2"/>
          <p:cNvSpPr txBox="1"/>
          <p:nvPr/>
        </p:nvSpPr>
        <p:spPr>
          <a:xfrm>
            <a:off x="551180" y="2306320"/>
            <a:ext cx="4692015" cy="4121785"/>
          </a:xfrm>
          <a:prstGeom prst="rect">
            <a:avLst/>
          </a:prstGeom>
        </p:spPr>
        <p:txBody>
          <a:bodyPr vert="horz" lIns="91440" tIns="45720" rIns="91440" bIns="45720" rtlCol="0">
            <a:noAutofit/>
          </a:bodyPr>
          <a:lstStyle/>
          <a:p>
            <a:pPr algn="just">
              <a:lnSpc>
                <a:spcPct val="150000"/>
              </a:lnSpc>
              <a:spcAft>
                <a:spcPts val="600"/>
              </a:spcAft>
            </a:pPr>
            <a:r>
              <a:rPr lang="zh-CN" altLang="en-US" sz="1700" dirty="0"/>
              <a:t>巴塞罗那</a:t>
            </a:r>
            <a:r>
              <a:rPr lang="en-US" altLang="zh-CN" sz="1700" dirty="0"/>
              <a:t>(Futbol Club Barcelona)</a:t>
            </a:r>
            <a:r>
              <a:rPr lang="zh-CN" altLang="en-US" sz="1700" dirty="0"/>
              <a:t>成立于1899 年，简称巴萨</a:t>
            </a:r>
            <a:r>
              <a:rPr lang="en-US" altLang="zh-CN" sz="1700" dirty="0"/>
              <a:t>(Barça)</a:t>
            </a:r>
            <a:r>
              <a:rPr lang="zh-CN" altLang="en-US" sz="1700" dirty="0">
                <a:ea typeface="宋体" charset="0"/>
              </a:rPr>
              <a:t>。</a:t>
            </a:r>
            <a:r>
              <a:rPr lang="zh-CN" altLang="en-US" sz="1700" dirty="0"/>
              <a:t>俱乐部已成为加泰罗尼亚文化和加泰罗尼亚主义的象征，因此座右铭“Més que un club”（“不仅仅是一个俱乐部”）。巴塞罗那传统上穿着深色的蓝色和</a:t>
            </a:r>
            <a:r>
              <a:rPr lang="zh-CN" altLang="en-US" sz="1700" dirty="0"/>
              <a:t>红色条纹。</a:t>
            </a:r>
            <a:endParaRPr lang="zh-CN" altLang="en-US" sz="1700" dirty="0"/>
          </a:p>
          <a:p>
            <a:pPr algn="just">
              <a:lnSpc>
                <a:spcPct val="150000"/>
              </a:lnSpc>
              <a:spcAft>
                <a:spcPts val="600"/>
              </a:spcAft>
            </a:pPr>
            <a:r>
              <a:rPr lang="zh-CN" altLang="en-US" sz="1700" dirty="0"/>
              <a:t>巴塞罗那</a:t>
            </a:r>
            <a:r>
              <a:rPr lang="zh-CN" altLang="en-US" sz="1700" b="0" i="0" dirty="0">
                <a:effectLst/>
              </a:rPr>
              <a:t>除了拥有足球队外，还在</a:t>
            </a:r>
            <a:r>
              <a:rPr lang="zh-CN" altLang="en-US" sz="1700" dirty="0"/>
              <a:t>篮球、手球等</a:t>
            </a:r>
            <a:r>
              <a:rPr lang="zh-CN" altLang="en-US" sz="1700" b="0" i="0" dirty="0">
                <a:effectLst/>
              </a:rPr>
              <a:t>组成队伍参加赛事，而且多次夺得国内联赛冠军。足球拉玛西亚足球学校（</a:t>
            </a:r>
            <a:r>
              <a:rPr lang="en-US" altLang="zh-CN" sz="1700" b="0" i="0" dirty="0">
                <a:effectLst/>
              </a:rPr>
              <a:t>La </a:t>
            </a:r>
            <a:r>
              <a:rPr lang="en-US" altLang="zh-CN" sz="1700" b="0" i="0" dirty="0" err="1">
                <a:effectLst/>
              </a:rPr>
              <a:t>Masia</a:t>
            </a:r>
            <a:r>
              <a:rPr lang="zh-CN" altLang="en-US" sz="1700" b="0" i="0" dirty="0">
                <a:effectLst/>
              </a:rPr>
              <a:t>）也是欧洲翘楚，出产众多优秀球员。</a:t>
            </a:r>
            <a:endParaRPr lang="zh-CN" altLang="en-US" sz="1700" b="0" i="0" dirty="0">
              <a:effectLst/>
            </a:endParaRPr>
          </a:p>
        </p:txBody>
      </p:sp>
      <p:pic>
        <p:nvPicPr>
          <p:cNvPr id="1026" name="Picture 2" descr="徽标&#10;&#10;描述已自动生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96" y="788269"/>
            <a:ext cx="1058143" cy="1071623"/>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0" y="961292"/>
            <a:ext cx="165197" cy="107852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389058" y="930130"/>
            <a:ext cx="4507953" cy="645160"/>
          </a:xfrm>
          <a:prstGeom prst="rect">
            <a:avLst/>
          </a:prstGeom>
          <a:noFill/>
        </p:spPr>
        <p:txBody>
          <a:bodyPr wrap="square" rtlCol="0" anchor="t">
            <a:spAutoFit/>
          </a:bodyPr>
          <a:lstStyle/>
          <a:p>
            <a:r>
              <a:rPr lang="zh-CN" altLang="en-US" sz="3600" dirty="0">
                <a:latin typeface="汉仪雅酷黑-65J" panose="00020600040101010101" charset="-122"/>
                <a:ea typeface="汉仪雅酷黑-65J" panose="00020600040101010101" charset="-122"/>
              </a:rPr>
              <a:t>巴塞罗那足俱乐部</a:t>
            </a:r>
            <a:endParaRPr lang="zh-CN" altLang="en-US" sz="3600" dirty="0">
              <a:latin typeface="汉仪雅酷黑-65J" panose="00020600040101010101" charset="-122"/>
              <a:ea typeface="汉仪雅酷黑-65J" panose="00020600040101010101" charset="-122"/>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5023" y="275086"/>
            <a:ext cx="2607310" cy="646430"/>
            <a:chOff x="7500" y="377"/>
            <a:chExt cx="4106" cy="1018"/>
          </a:xfrm>
        </p:grpSpPr>
        <p:sp>
          <p:nvSpPr>
            <p:cNvPr id="30" name="文本框 29"/>
            <p:cNvSpPr txBox="1"/>
            <p:nvPr/>
          </p:nvSpPr>
          <p:spPr>
            <a:xfrm>
              <a:off x="7949" y="377"/>
              <a:ext cx="3209" cy="1018"/>
            </a:xfrm>
            <a:prstGeom prst="rect">
              <a:avLst/>
            </a:prstGeom>
            <a:noFill/>
          </p:spPr>
          <p:txBody>
            <a:bodyPr wrap="square" rtlCol="0" anchor="t">
              <a:spAutoFit/>
            </a:bodyPr>
            <a:lstStyle/>
            <a:p>
              <a:r>
                <a:rPr lang="zh-CN" altLang="en-US" sz="3600" dirty="0">
                  <a:latin typeface="汉仪雅酷黑-65J" panose="00020600040101010101" charset="-122"/>
                  <a:ea typeface="汉仪雅酷黑-65J" panose="00020600040101010101" charset="-122"/>
                </a:rPr>
                <a:t>国家德比</a:t>
              </a:r>
              <a:endParaRPr lang="zh-CN" altLang="en-US" sz="3600" dirty="0">
                <a:latin typeface="汉仪雅酷黑-65J" panose="00020600040101010101" charset="-122"/>
                <a:ea typeface="汉仪雅酷黑-65J" panose="00020600040101010101" charset="-122"/>
              </a:endParaRPr>
            </a:p>
          </p:txBody>
        </p:sp>
        <p:sp>
          <p:nvSpPr>
            <p:cNvPr id="31" name="矩形 30"/>
            <p:cNvSpPr/>
            <p:nvPr/>
          </p:nvSpPr>
          <p:spPr>
            <a:xfrm>
              <a:off x="7500" y="72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1319" y="72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098" name="Picture 2" descr="西班牙国家德比前瞻：皇马不败基本锁定冠军_彩票_新浪竞技风暴_新浪网"/>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2961" y="1152778"/>
            <a:ext cx="5416148" cy="222478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西班牙国家德比难演对轰大战数据挺皇马联赛双杀_国际足球_新浪竞技风暴_新浪网"/>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961" y="3532886"/>
            <a:ext cx="5416148" cy="239143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6636385" y="1152525"/>
            <a:ext cx="4772025" cy="4772025"/>
          </a:xfrm>
          <a:prstGeom prst="rect">
            <a:avLst/>
          </a:prstGeom>
        </p:spPr>
      </p:pic>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7505" y="365960"/>
            <a:ext cx="7399020" cy="182245"/>
            <a:chOff x="7118" y="766"/>
            <a:chExt cx="11652" cy="287"/>
          </a:xfrm>
        </p:grpSpPr>
        <p:sp>
          <p:nvSpPr>
            <p:cNvPr id="5" name="矩形 4"/>
            <p:cNvSpPr/>
            <p:nvPr/>
          </p:nvSpPr>
          <p:spPr>
            <a:xfrm>
              <a:off x="7118" y="76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flipH="1">
              <a:off x="18483" y="76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674884" y="1163320"/>
            <a:ext cx="9258421" cy="992497"/>
            <a:chOff x="8864" y="2254"/>
            <a:chExt cx="14580" cy="1563"/>
          </a:xfrm>
        </p:grpSpPr>
        <p:sp>
          <p:nvSpPr>
            <p:cNvPr id="26" name="文本框 25"/>
            <p:cNvSpPr txBox="1"/>
            <p:nvPr/>
          </p:nvSpPr>
          <p:spPr>
            <a:xfrm>
              <a:off x="10621" y="2254"/>
              <a:ext cx="12823" cy="1452"/>
            </a:xfrm>
            <a:prstGeom prst="rect">
              <a:avLst/>
            </a:prstGeom>
            <a:noFill/>
          </p:spPr>
          <p:txBody>
            <a:bodyPr wrap="square" rtlCol="0" anchor="t">
              <a:spAutoFit/>
            </a:bodyPr>
            <a:lstStyle/>
            <a:p>
              <a:pPr algn="l">
                <a:lnSpc>
                  <a:spcPct val="150000"/>
                </a:lnSpc>
              </a:pPr>
              <a:r>
                <a:rPr lang="zh-CN" altLang="en-US" b="1" dirty="0">
                  <a:latin typeface="微软雅黑" charset="0"/>
                  <a:ea typeface="微软雅黑" charset="0"/>
                  <a:sym typeface="+mn-ea"/>
                </a:rPr>
                <a:t>股份制俱乐部，</a:t>
              </a:r>
              <a:r>
                <a:rPr lang="zh-CN" altLang="en-US" dirty="0">
                  <a:latin typeface="微软雅黑" charset="0"/>
                  <a:ea typeface="微软雅黑" charset="0"/>
                  <a:sym typeface="+mn-ea"/>
                </a:rPr>
                <a:t>一般指未上市公开交易的股份有限公司，包括老板个人拥有全部股权的“私有制”。比如切尔西、曼城、AC米兰等欧洲大部分职业俱乐部；</a:t>
              </a:r>
              <a:endParaRPr lang="zh-CN" altLang="en-US" dirty="0">
                <a:latin typeface="微软雅黑" charset="0"/>
                <a:ea typeface="微软雅黑" charset="0"/>
                <a:sym typeface="+mn-ea"/>
              </a:endParaRPr>
            </a:p>
          </p:txBody>
        </p:sp>
        <p:sp>
          <p:nvSpPr>
            <p:cNvPr id="12" name="椭圆 11"/>
            <p:cNvSpPr/>
            <p:nvPr/>
          </p:nvSpPr>
          <p:spPr>
            <a:xfrm>
              <a:off x="8864" y="2277"/>
              <a:ext cx="1540" cy="1540"/>
            </a:xfrm>
            <a:prstGeom prst="ellips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244" y="2539"/>
              <a:ext cx="815" cy="1016"/>
            </a:xfrm>
            <a:prstGeom prst="rect">
              <a:avLst/>
            </a:prstGeom>
            <a:noFill/>
          </p:spPr>
          <p:txBody>
            <a:bodyPr wrap="square" rtlCol="0">
              <a:spAutoFit/>
            </a:bodyPr>
            <a:lstStyle/>
            <a:p>
              <a:r>
                <a:rPr lang="en-US" altLang="zh-CN" sz="3600" dirty="0">
                  <a:solidFill>
                    <a:schemeClr val="bg1"/>
                  </a:solidFill>
                  <a:latin typeface="汉仪雅酷黑-65J" panose="00020600040101010101" charset="-122"/>
                  <a:ea typeface="汉仪雅酷黑-65J" panose="00020600040101010101" charset="-122"/>
                </a:rPr>
                <a:t>A</a:t>
              </a:r>
              <a:endParaRPr lang="en-US" altLang="zh-CN" sz="3600" dirty="0">
                <a:solidFill>
                  <a:schemeClr val="bg1"/>
                </a:solidFill>
                <a:latin typeface="汉仪雅酷黑-65J" panose="00020600040101010101" charset="-122"/>
                <a:ea typeface="汉仪雅酷黑-65J" panose="00020600040101010101" charset="-122"/>
              </a:endParaRPr>
            </a:p>
          </p:txBody>
        </p:sp>
      </p:grpSp>
      <p:pic>
        <p:nvPicPr>
          <p:cNvPr id="27" name="图片 26"/>
          <p:cNvPicPr>
            <a:picLocks noChangeAspect="1"/>
          </p:cNvPicPr>
          <p:nvPr/>
        </p:nvPicPr>
        <p:blipFill>
          <a:blip r:embed="rId1"/>
          <a:stretch>
            <a:fillRect/>
          </a:stretch>
        </p:blipFill>
        <p:spPr>
          <a:xfrm>
            <a:off x="11014075" y="36195"/>
            <a:ext cx="1177925" cy="1024255"/>
          </a:xfrm>
          <a:prstGeom prst="rect">
            <a:avLst/>
          </a:prstGeom>
        </p:spPr>
      </p:pic>
      <p:grpSp>
        <p:nvGrpSpPr>
          <p:cNvPr id="11" name="组合 10"/>
          <p:cNvGrpSpPr/>
          <p:nvPr/>
        </p:nvGrpSpPr>
        <p:grpSpPr>
          <a:xfrm>
            <a:off x="670560" y="4432300"/>
            <a:ext cx="9275445" cy="1337945"/>
            <a:chOff x="8918" y="6405"/>
            <a:chExt cx="14607" cy="2107"/>
          </a:xfrm>
        </p:grpSpPr>
        <p:sp>
          <p:nvSpPr>
            <p:cNvPr id="10" name="椭圆 9"/>
            <p:cNvSpPr/>
            <p:nvPr/>
          </p:nvSpPr>
          <p:spPr>
            <a:xfrm>
              <a:off x="8918" y="6605"/>
              <a:ext cx="1540" cy="1540"/>
            </a:xfrm>
            <a:prstGeom prst="ellips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280" y="6886"/>
              <a:ext cx="815" cy="1016"/>
            </a:xfrm>
            <a:prstGeom prst="rect">
              <a:avLst/>
            </a:prstGeom>
            <a:noFill/>
          </p:spPr>
          <p:txBody>
            <a:bodyPr wrap="square" rtlCol="0">
              <a:spAutoFit/>
            </a:bodyPr>
            <a:lstStyle/>
            <a:p>
              <a:r>
                <a:rPr lang="en-US" altLang="zh-CN" sz="3600" dirty="0">
                  <a:solidFill>
                    <a:schemeClr val="bg1"/>
                  </a:solidFill>
                  <a:latin typeface="汉仪雅酷黑-65J" panose="00020600040101010101" charset="-122"/>
                  <a:ea typeface="汉仪雅酷黑-65J" panose="00020600040101010101" charset="-122"/>
                </a:rPr>
                <a:t>C</a:t>
              </a:r>
              <a:endParaRPr lang="en-US" altLang="zh-CN" sz="3600" dirty="0">
                <a:solidFill>
                  <a:schemeClr val="bg1"/>
                </a:solidFill>
                <a:latin typeface="汉仪雅酷黑-65J" panose="00020600040101010101" charset="-122"/>
                <a:ea typeface="汉仪雅酷黑-65J" panose="00020600040101010101" charset="-122"/>
              </a:endParaRPr>
            </a:p>
          </p:txBody>
        </p:sp>
        <p:sp>
          <p:nvSpPr>
            <p:cNvPr id="9" name="文本框 8"/>
            <p:cNvSpPr txBox="1"/>
            <p:nvPr/>
          </p:nvSpPr>
          <p:spPr>
            <a:xfrm>
              <a:off x="10703" y="6405"/>
              <a:ext cx="12822" cy="2107"/>
            </a:xfrm>
            <a:prstGeom prst="rect">
              <a:avLst/>
            </a:prstGeom>
            <a:noFill/>
          </p:spPr>
          <p:txBody>
            <a:bodyPr wrap="square">
              <a:spAutoFit/>
            </a:bodyPr>
            <a:lstStyle/>
            <a:p>
              <a:pPr algn="just">
                <a:lnSpc>
                  <a:spcPct val="150000"/>
                </a:lnSpc>
              </a:pPr>
              <a:r>
                <a:rPr lang="zh-CN" altLang="en-US" b="1" i="0" dirty="0">
                  <a:solidFill>
                    <a:srgbClr val="121212"/>
                  </a:solidFill>
                  <a:effectLst/>
                  <a:latin typeface="微软雅黑" charset="0"/>
                  <a:ea typeface="微软雅黑" charset="0"/>
                </a:rPr>
                <a:t>会员制俱乐部，</a:t>
              </a:r>
              <a:r>
                <a:rPr lang="zh-CN" altLang="en-US" b="0" i="0" dirty="0">
                  <a:solidFill>
                    <a:srgbClr val="121212"/>
                  </a:solidFill>
                  <a:effectLst/>
                  <a:latin typeface="微软雅黑" charset="0"/>
                  <a:ea typeface="微软雅黑" charset="0"/>
                </a:rPr>
                <a:t>即由俱乐部会员行使投票权来决定俱乐部重大事项的非盈利组织，比起一般的商业公司更像是一种公共机构。会员制俱乐部的收入主要来自会员</a:t>
              </a:r>
              <a:r>
                <a:rPr lang="zh-CN" altLang="en-US" b="0" i="0" dirty="0">
                  <a:solidFill>
                    <a:srgbClr val="121212"/>
                  </a:solidFill>
                  <a:effectLst/>
                  <a:latin typeface="微软雅黑" charset="0"/>
                  <a:ea typeface="微软雅黑" charset="0"/>
                </a:rPr>
                <a:t>费、商业开发，电视转播合同，大公司赞助，比赛奖金，球票销售</a:t>
              </a:r>
              <a:r>
                <a:rPr lang="zh-CN" altLang="en-US" b="0" i="0" dirty="0">
                  <a:solidFill>
                    <a:srgbClr val="121212"/>
                  </a:solidFill>
                  <a:effectLst/>
                  <a:latin typeface="微软雅黑" charset="0"/>
                  <a:ea typeface="微软雅黑" charset="0"/>
                </a:rPr>
                <a:t>等。</a:t>
              </a:r>
              <a:endParaRPr lang="zh-CN" altLang="en-US" b="0" i="0" dirty="0">
                <a:solidFill>
                  <a:srgbClr val="121212"/>
                </a:solidFill>
                <a:effectLst/>
                <a:latin typeface="微软雅黑" charset="0"/>
                <a:ea typeface="微软雅黑" charset="0"/>
              </a:endParaRPr>
            </a:p>
          </p:txBody>
        </p:sp>
      </p:grpSp>
      <p:grpSp>
        <p:nvGrpSpPr>
          <p:cNvPr id="8" name="组合 7"/>
          <p:cNvGrpSpPr/>
          <p:nvPr/>
        </p:nvGrpSpPr>
        <p:grpSpPr>
          <a:xfrm>
            <a:off x="644839" y="2634615"/>
            <a:ext cx="9839011" cy="1337945"/>
            <a:chOff x="8878" y="4010"/>
            <a:chExt cx="15495" cy="2107"/>
          </a:xfrm>
        </p:grpSpPr>
        <p:sp>
          <p:nvSpPr>
            <p:cNvPr id="13" name="椭圆 12"/>
            <p:cNvSpPr/>
            <p:nvPr/>
          </p:nvSpPr>
          <p:spPr>
            <a:xfrm>
              <a:off x="8878" y="4266"/>
              <a:ext cx="1540" cy="1540"/>
            </a:xfrm>
            <a:prstGeom prst="ellips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277" y="4565"/>
              <a:ext cx="815" cy="1016"/>
            </a:xfrm>
            <a:prstGeom prst="rect">
              <a:avLst/>
            </a:prstGeom>
            <a:noFill/>
          </p:spPr>
          <p:txBody>
            <a:bodyPr wrap="square" rtlCol="0">
              <a:spAutoFit/>
            </a:bodyPr>
            <a:lstStyle/>
            <a:p>
              <a:r>
                <a:rPr lang="en-US" altLang="zh-CN" sz="3600" dirty="0">
                  <a:solidFill>
                    <a:schemeClr val="bg1"/>
                  </a:solidFill>
                  <a:latin typeface="汉仪雅酷黑-65J" panose="00020600040101010101" charset="-122"/>
                  <a:ea typeface="汉仪雅酷黑-65J" panose="00020600040101010101" charset="-122"/>
                </a:rPr>
                <a:t>B</a:t>
              </a:r>
              <a:endParaRPr lang="en-US" altLang="zh-CN" sz="3600" dirty="0">
                <a:solidFill>
                  <a:schemeClr val="bg1"/>
                </a:solidFill>
                <a:latin typeface="汉仪雅酷黑-65J" panose="00020600040101010101" charset="-122"/>
                <a:ea typeface="汉仪雅酷黑-65J" panose="00020600040101010101" charset="-122"/>
              </a:endParaRPr>
            </a:p>
          </p:txBody>
        </p:sp>
        <p:sp>
          <p:nvSpPr>
            <p:cNvPr id="17" name="文本框 16"/>
            <p:cNvSpPr txBox="1"/>
            <p:nvPr/>
          </p:nvSpPr>
          <p:spPr>
            <a:xfrm>
              <a:off x="10643" y="4010"/>
              <a:ext cx="13730" cy="2107"/>
            </a:xfrm>
            <a:prstGeom prst="rect">
              <a:avLst/>
            </a:prstGeom>
            <a:noFill/>
          </p:spPr>
          <p:txBody>
            <a:bodyPr wrap="square" rtlCol="0" anchor="t">
              <a:spAutoFit/>
            </a:bodyPr>
            <a:p>
              <a:pPr algn="just">
                <a:lnSpc>
                  <a:spcPct val="150000"/>
                </a:lnSpc>
              </a:pPr>
              <a:r>
                <a:rPr lang="zh-CN" altLang="en-US" b="1" dirty="0">
                  <a:latin typeface="微软雅黑" charset="0"/>
                  <a:ea typeface="微软雅黑" charset="0"/>
                  <a:sym typeface="+mn-ea"/>
                </a:rPr>
                <a:t>上市公司俱乐部，</a:t>
              </a:r>
              <a:r>
                <a:rPr lang="zh-CN" altLang="en-US" dirty="0">
                  <a:latin typeface="微软雅黑" charset="0"/>
                  <a:ea typeface="微软雅黑" charset="0"/>
                  <a:sym typeface="+mn-ea"/>
                </a:rPr>
                <a:t>即在证券交易市场上市进行交易的股份有限公司，获得更广泛的融资途径、分散投资者的风险、便于流通变现、扩大企业宣传、获得良好信用</a:t>
              </a:r>
              <a:r>
                <a:rPr lang="zh-CN" altLang="en-US" dirty="0">
                  <a:latin typeface="微软雅黑" charset="0"/>
                  <a:ea typeface="微软雅黑" charset="0"/>
                  <a:sym typeface="+mn-ea"/>
                </a:rPr>
                <a:t>等。</a:t>
              </a:r>
              <a:r>
                <a:rPr lang="zh-CN" altLang="en-US" dirty="0">
                  <a:latin typeface="微软雅黑" charset="0"/>
                  <a:ea typeface="微软雅黑" charset="0"/>
                  <a:sym typeface="+mn-ea"/>
                </a:rPr>
                <a:t>例如，在纽约上市的曼联、在米兰上市的尤文图斯、在法兰克福上市的多特蒙德等。</a:t>
              </a:r>
              <a:endParaRPr lang="zh-CN" altLang="en-US" dirty="0">
                <a:latin typeface="微软雅黑" charset="0"/>
                <a:ea typeface="微软雅黑" charset="0"/>
                <a:sym typeface="+mn-ea"/>
              </a:endParaRPr>
            </a:p>
          </p:txBody>
        </p:sp>
      </p:grpSp>
      <p:sp>
        <p:nvSpPr>
          <p:cNvPr id="30" name="文本框 29"/>
          <p:cNvSpPr txBox="1"/>
          <p:nvPr/>
        </p:nvSpPr>
        <p:spPr>
          <a:xfrm>
            <a:off x="619125" y="226695"/>
            <a:ext cx="7279640" cy="460375"/>
          </a:xfrm>
          <a:prstGeom prst="rect">
            <a:avLst/>
          </a:prstGeom>
          <a:noFill/>
        </p:spPr>
        <p:txBody>
          <a:bodyPr wrap="square" rtlCol="0" anchor="t">
            <a:spAutoFit/>
          </a:bodyPr>
          <a:p>
            <a:r>
              <a:rPr lang="zh-CN" altLang="en-US" sz="2400" dirty="0">
                <a:latin typeface="汉仪雅酷黑-65J" panose="00020600040101010101" charset="-122"/>
                <a:ea typeface="汉仪雅酷黑-65J" panose="00020600040101010101" charset="-122"/>
              </a:rPr>
              <a:t>股份制俱乐部、上市公司制俱乐部与会员制</a:t>
            </a:r>
            <a:r>
              <a:rPr lang="zh-CN" altLang="en-US" sz="2400" dirty="0">
                <a:latin typeface="汉仪雅酷黑-65J" panose="00020600040101010101" charset="-122"/>
                <a:ea typeface="汉仪雅酷黑-65J" panose="00020600040101010101" charset="-122"/>
              </a:rPr>
              <a:t>俱乐部</a:t>
            </a:r>
            <a:endParaRPr lang="zh-CN" altLang="en-US" sz="2400" dirty="0">
              <a:latin typeface="汉仪雅酷黑-65J" panose="00020600040101010101" charset="-122"/>
              <a:ea typeface="汉仪雅酷黑-65J" panose="00020600040101010101" charset="-122"/>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635" y="256105"/>
            <a:ext cx="4172585" cy="584835"/>
            <a:chOff x="7118" y="493"/>
            <a:chExt cx="6571" cy="921"/>
          </a:xfrm>
        </p:grpSpPr>
        <p:sp>
          <p:nvSpPr>
            <p:cNvPr id="11" name="文本框 10"/>
            <p:cNvSpPr txBox="1"/>
            <p:nvPr/>
          </p:nvSpPr>
          <p:spPr>
            <a:xfrm>
              <a:off x="7462" y="493"/>
              <a:ext cx="6227" cy="921"/>
            </a:xfrm>
            <a:prstGeom prst="rect">
              <a:avLst/>
            </a:prstGeom>
            <a:noFill/>
          </p:spPr>
          <p:txBody>
            <a:bodyPr wrap="square" rtlCol="0" anchor="t">
              <a:spAutoFit/>
            </a:bodyPr>
            <a:lstStyle/>
            <a:p>
              <a:r>
                <a:rPr lang="zh-CN" altLang="en-US" sz="3200" dirty="0">
                  <a:latin typeface="汉仪雅酷黑-65J" panose="00020600040101010101" charset="-122"/>
                  <a:ea typeface="汉仪雅酷黑-65J" panose="00020600040101010101" charset="-122"/>
                </a:rPr>
                <a:t>会员制俱乐部</a:t>
              </a:r>
              <a:endParaRPr lang="zh-CN" altLang="en-US" sz="3200" dirty="0">
                <a:latin typeface="汉仪雅酷黑-65J" panose="00020600040101010101" charset="-122"/>
                <a:ea typeface="汉仪雅酷黑-65J" panose="00020600040101010101" charset="-122"/>
              </a:endParaRPr>
            </a:p>
          </p:txBody>
        </p:sp>
        <p:sp>
          <p:nvSpPr>
            <p:cNvPr id="5" name="矩形 4"/>
            <p:cNvSpPr/>
            <p:nvPr/>
          </p:nvSpPr>
          <p:spPr>
            <a:xfrm>
              <a:off x="7118" y="76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656" y="76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624205" y="2736215"/>
            <a:ext cx="4572000" cy="3543300"/>
          </a:xfrm>
          <a:prstGeom prst="rect">
            <a:avLst/>
          </a:prstGeom>
          <a:solidFill>
            <a:schemeClr val="bg1"/>
          </a:solidFill>
          <a:ln>
            <a:noFill/>
          </a:ln>
          <a:effectLst>
            <a:outerShdw blurRad="2667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26" name="文本框 25"/>
          <p:cNvSpPr txBox="1"/>
          <p:nvPr/>
        </p:nvSpPr>
        <p:spPr>
          <a:xfrm>
            <a:off x="6789201" y="1417945"/>
            <a:ext cx="4572000" cy="922020"/>
          </a:xfrm>
          <a:prstGeom prst="rect">
            <a:avLst/>
          </a:prstGeom>
          <a:noFill/>
        </p:spPr>
        <p:txBody>
          <a:bodyPr wrap="square" rtlCol="0" anchor="t">
            <a:spAutoFit/>
          </a:bodyPr>
          <a:lstStyle/>
          <a:p>
            <a:pPr algn="l">
              <a:lnSpc>
                <a:spcPct val="150000"/>
              </a:lnSpc>
            </a:pPr>
            <a:r>
              <a:rPr lang="zh-CN" altLang="en-US" dirty="0">
                <a:latin typeface="微软雅黑" charset="0"/>
                <a:ea typeface="微软雅黑" charset="0"/>
                <a:sym typeface="+mn-ea"/>
              </a:rPr>
              <a:t>西甲现仅存的会员制俱乐部仅剩下</a:t>
            </a:r>
            <a:r>
              <a:rPr lang="zh-CN" altLang="en-US" b="1" dirty="0">
                <a:latin typeface="微软雅黑" charset="0"/>
                <a:ea typeface="微软雅黑" charset="0"/>
                <a:sym typeface="+mn-ea"/>
              </a:rPr>
              <a:t>皇家马德里、巴塞罗那、毕尔巴鄂竞技、奥萨苏纳</a:t>
            </a:r>
            <a:endParaRPr lang="zh-CN" altLang="en-US" b="1" dirty="0">
              <a:latin typeface="微软雅黑" charset="0"/>
              <a:ea typeface="微软雅黑" charset="0"/>
              <a:sym typeface="+mn-ea"/>
            </a:endParaRPr>
          </a:p>
        </p:txBody>
      </p:sp>
      <p:sp>
        <p:nvSpPr>
          <p:cNvPr id="12" name="椭圆 11"/>
          <p:cNvSpPr/>
          <p:nvPr/>
        </p:nvSpPr>
        <p:spPr>
          <a:xfrm>
            <a:off x="5628519" y="1445887"/>
            <a:ext cx="977900" cy="977900"/>
          </a:xfrm>
          <a:prstGeom prst="ellips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637844" y="2708949"/>
            <a:ext cx="977900" cy="977900"/>
          </a:xfrm>
          <a:prstGeom prst="ellips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869964" y="1612257"/>
            <a:ext cx="517525" cy="645160"/>
          </a:xfrm>
          <a:prstGeom prst="rect">
            <a:avLst/>
          </a:prstGeom>
          <a:noFill/>
        </p:spPr>
        <p:txBody>
          <a:bodyPr wrap="square" rtlCol="0">
            <a:spAutoFit/>
          </a:bodyPr>
          <a:lstStyle/>
          <a:p>
            <a:r>
              <a:rPr lang="en-US" altLang="zh-CN" sz="3600" dirty="0">
                <a:solidFill>
                  <a:schemeClr val="bg1"/>
                </a:solidFill>
                <a:latin typeface="汉仪雅酷黑-65J" panose="00020600040101010101" charset="-122"/>
                <a:ea typeface="汉仪雅酷黑-65J" panose="00020600040101010101" charset="-122"/>
              </a:rPr>
              <a:t>A</a:t>
            </a:r>
            <a:endParaRPr lang="en-US" altLang="zh-CN" sz="3600" dirty="0">
              <a:solidFill>
                <a:schemeClr val="bg1"/>
              </a:solidFill>
              <a:latin typeface="汉仪雅酷黑-65J" panose="00020600040101010101" charset="-122"/>
              <a:ea typeface="汉仪雅酷黑-65J" panose="00020600040101010101" charset="-122"/>
            </a:endParaRPr>
          </a:p>
        </p:txBody>
      </p:sp>
      <p:sp>
        <p:nvSpPr>
          <p:cNvPr id="15" name="文本框 14"/>
          <p:cNvSpPr txBox="1"/>
          <p:nvPr/>
        </p:nvSpPr>
        <p:spPr>
          <a:xfrm>
            <a:off x="5890864" y="2898469"/>
            <a:ext cx="517525" cy="645160"/>
          </a:xfrm>
          <a:prstGeom prst="rect">
            <a:avLst/>
          </a:prstGeom>
          <a:noFill/>
        </p:spPr>
        <p:txBody>
          <a:bodyPr wrap="square" rtlCol="0">
            <a:spAutoFit/>
          </a:bodyPr>
          <a:lstStyle/>
          <a:p>
            <a:r>
              <a:rPr lang="en-US" altLang="zh-CN" sz="3600" dirty="0">
                <a:solidFill>
                  <a:schemeClr val="bg1"/>
                </a:solidFill>
                <a:latin typeface="汉仪雅酷黑-65J" panose="00020600040101010101" charset="-122"/>
                <a:ea typeface="汉仪雅酷黑-65J" panose="00020600040101010101" charset="-122"/>
              </a:rPr>
              <a:t>B</a:t>
            </a:r>
            <a:endParaRPr lang="en-US" altLang="zh-CN" sz="3600" dirty="0">
              <a:solidFill>
                <a:schemeClr val="bg1"/>
              </a:solidFill>
              <a:latin typeface="汉仪雅酷黑-65J" panose="00020600040101010101" charset="-122"/>
              <a:ea typeface="汉仪雅酷黑-65J" panose="00020600040101010101" charset="-122"/>
            </a:endParaRPr>
          </a:p>
        </p:txBody>
      </p:sp>
      <p:pic>
        <p:nvPicPr>
          <p:cNvPr id="27" name="图片 26"/>
          <p:cNvPicPr>
            <a:picLocks noChangeAspect="1"/>
          </p:cNvPicPr>
          <p:nvPr/>
        </p:nvPicPr>
        <p:blipFill>
          <a:blip r:embed="rId1"/>
          <a:stretch>
            <a:fillRect/>
          </a:stretch>
        </p:blipFill>
        <p:spPr>
          <a:xfrm>
            <a:off x="11014075" y="36195"/>
            <a:ext cx="1177925" cy="1024255"/>
          </a:xfrm>
          <a:prstGeom prst="rect">
            <a:avLst/>
          </a:prstGeom>
        </p:spPr>
      </p:pic>
      <p:sp>
        <p:nvSpPr>
          <p:cNvPr id="6" name="文本框 5"/>
          <p:cNvSpPr txBox="1"/>
          <p:nvPr/>
        </p:nvSpPr>
        <p:spPr>
          <a:xfrm>
            <a:off x="619125" y="2774315"/>
            <a:ext cx="4572000" cy="3830955"/>
          </a:xfrm>
          <a:prstGeom prst="rect">
            <a:avLst/>
          </a:prstGeom>
          <a:noFill/>
        </p:spPr>
        <p:txBody>
          <a:bodyPr wrap="square" rtlCol="0" anchor="t">
            <a:spAutoFit/>
          </a:bodyPr>
          <a:lstStyle/>
          <a:p>
            <a:pPr algn="just">
              <a:lnSpc>
                <a:spcPct val="150000"/>
              </a:lnSpc>
            </a:pPr>
            <a:r>
              <a:rPr lang="zh-CN" altLang="en-US" dirty="0">
                <a:latin typeface="+mj-ea"/>
                <a:ea typeface="+mj-ea"/>
                <a:cs typeface="+mj-ea"/>
                <a:sym typeface="+mn-ea"/>
              </a:rPr>
              <a:t>西甲俱乐部大多由会员制起家。随着足球经济的规模越来越庞大，绝大多数的会员制俱乐部在商业运营上也越来越力不从心。</a:t>
            </a:r>
            <a:endParaRPr lang="zh-CN" altLang="en-US" dirty="0">
              <a:latin typeface="+mj-ea"/>
              <a:ea typeface="+mj-ea"/>
              <a:cs typeface="+mj-ea"/>
              <a:sym typeface="+mn-ea"/>
            </a:endParaRPr>
          </a:p>
          <a:p>
            <a:pPr algn="just">
              <a:lnSpc>
                <a:spcPct val="150000"/>
              </a:lnSpc>
            </a:pPr>
            <a:r>
              <a:rPr lang="en-US" altLang="zh-CN" dirty="0">
                <a:latin typeface="+mj-ea"/>
                <a:ea typeface="+mj-ea"/>
                <a:cs typeface="+mj-ea"/>
                <a:sym typeface="+mn-ea"/>
              </a:rPr>
              <a:t>1992</a:t>
            </a:r>
            <a:r>
              <a:rPr lang="zh-CN" altLang="en-US" dirty="0">
                <a:latin typeface="+mj-ea"/>
                <a:ea typeface="+mj-ea"/>
                <a:cs typeface="+mj-ea"/>
                <a:sym typeface="+mn-ea"/>
              </a:rPr>
              <a:t>年，西班牙政府明文规定所有的职业俱乐部都必须从会员制改组成有限责任公司制，而原本欠下的债务由西班牙政府一次性代为付清，再由俱乐部分12年慢慢还给政府，</a:t>
            </a:r>
            <a:r>
              <a:rPr lang="zh-CN" altLang="en-US" dirty="0">
                <a:latin typeface="+mj-ea"/>
                <a:ea typeface="+mj-ea"/>
                <a:cs typeface="+mj-ea"/>
                <a:sym typeface="+mn-ea"/>
              </a:rPr>
              <a:t>到期未完成者强行解散或者降入丙级。</a:t>
            </a:r>
            <a:endParaRPr lang="zh-CN" altLang="en-US" dirty="0">
              <a:latin typeface="+mj-ea"/>
              <a:ea typeface="+mj-ea"/>
              <a:cs typeface="+mj-ea"/>
              <a:sym typeface="+mn-ea"/>
            </a:endParaRPr>
          </a:p>
          <a:p>
            <a:pPr algn="just">
              <a:lnSpc>
                <a:spcPct val="150000"/>
              </a:lnSpc>
            </a:pPr>
            <a:endParaRPr lang="zh-CN" altLang="en-US" dirty="0">
              <a:latin typeface="+mj-ea"/>
              <a:ea typeface="+mj-ea"/>
              <a:cs typeface="+mj-ea"/>
              <a:sym typeface="+mn-ea"/>
            </a:endParaRPr>
          </a:p>
        </p:txBody>
      </p:sp>
      <p:sp>
        <p:nvSpPr>
          <p:cNvPr id="10" name="椭圆 9"/>
          <p:cNvSpPr/>
          <p:nvPr/>
        </p:nvSpPr>
        <p:spPr>
          <a:xfrm>
            <a:off x="5663244" y="4346289"/>
            <a:ext cx="977900" cy="977900"/>
          </a:xfrm>
          <a:prstGeom prst="ellips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892818" y="4512363"/>
            <a:ext cx="517525" cy="645160"/>
          </a:xfrm>
          <a:prstGeom prst="rect">
            <a:avLst/>
          </a:prstGeom>
          <a:noFill/>
        </p:spPr>
        <p:txBody>
          <a:bodyPr wrap="square" rtlCol="0">
            <a:spAutoFit/>
          </a:bodyPr>
          <a:lstStyle/>
          <a:p>
            <a:r>
              <a:rPr lang="en-US" altLang="zh-CN" sz="3600" dirty="0">
                <a:solidFill>
                  <a:schemeClr val="bg1"/>
                </a:solidFill>
                <a:latin typeface="汉仪雅酷黑-65J" panose="00020600040101010101" charset="-122"/>
                <a:ea typeface="汉仪雅酷黑-65J" panose="00020600040101010101" charset="-122"/>
              </a:rPr>
              <a:t>C</a:t>
            </a:r>
            <a:endParaRPr lang="en-US" altLang="zh-CN" sz="3600" dirty="0">
              <a:solidFill>
                <a:schemeClr val="bg1"/>
              </a:solidFill>
              <a:latin typeface="汉仪雅酷黑-65J" panose="00020600040101010101" charset="-122"/>
              <a:ea typeface="汉仪雅酷黑-65J" panose="00020600040101010101" charset="-122"/>
            </a:endParaRPr>
          </a:p>
        </p:txBody>
      </p:sp>
      <p:sp>
        <p:nvSpPr>
          <p:cNvPr id="9" name="文本框 8"/>
          <p:cNvSpPr txBox="1"/>
          <p:nvPr/>
        </p:nvSpPr>
        <p:spPr>
          <a:xfrm>
            <a:off x="6809105" y="3966210"/>
            <a:ext cx="4980940" cy="2168525"/>
          </a:xfrm>
          <a:prstGeom prst="rect">
            <a:avLst/>
          </a:prstGeom>
          <a:noFill/>
        </p:spPr>
        <p:txBody>
          <a:bodyPr wrap="square">
            <a:spAutoFit/>
          </a:bodyPr>
          <a:lstStyle/>
          <a:p>
            <a:pPr algn="just">
              <a:lnSpc>
                <a:spcPct val="150000"/>
              </a:lnSpc>
            </a:pPr>
            <a:r>
              <a:rPr lang="zh-CN" altLang="en-US" b="0" i="0" dirty="0">
                <a:solidFill>
                  <a:srgbClr val="121212"/>
                </a:solidFill>
                <a:effectLst/>
                <a:latin typeface="微软雅黑" charset="0"/>
                <a:ea typeface="微软雅黑" charset="0"/>
              </a:rPr>
              <a:t>但会员制俱乐部有着极大的局限性。不是每家俱乐部都可以获得银行贷款和杠杆</a:t>
            </a:r>
            <a:r>
              <a:rPr lang="zh-CN" altLang="en-US" b="0" i="0" dirty="0">
                <a:solidFill>
                  <a:srgbClr val="121212"/>
                </a:solidFill>
                <a:effectLst/>
                <a:latin typeface="微软雅黑" charset="0"/>
                <a:ea typeface="微软雅黑" charset="0"/>
              </a:rPr>
              <a:t>融资背负着超高额的债务负债经营数年。</a:t>
            </a:r>
            <a:endParaRPr lang="zh-CN" altLang="en-US" b="0" i="0" dirty="0">
              <a:solidFill>
                <a:srgbClr val="121212"/>
              </a:solidFill>
              <a:effectLst/>
              <a:latin typeface="微软雅黑" charset="0"/>
              <a:ea typeface="微软雅黑" charset="0"/>
            </a:endParaRPr>
          </a:p>
          <a:p>
            <a:pPr algn="just">
              <a:lnSpc>
                <a:spcPct val="150000"/>
              </a:lnSpc>
            </a:pPr>
            <a:r>
              <a:rPr lang="zh-CN" altLang="en-US" dirty="0">
                <a:latin typeface="微软雅黑" charset="0"/>
                <a:ea typeface="微软雅黑" charset="0"/>
              </a:rPr>
              <a:t>此外，俱乐部主席在俱乐部运营上几乎可以只手遮天，因此很容易滋生出腐败。</a:t>
            </a:r>
            <a:endParaRPr lang="en-US" altLang="zh-CN" dirty="0">
              <a:latin typeface="微软雅黑" charset="0"/>
              <a:ea typeface="微软雅黑" charset="0"/>
            </a:endParaRPr>
          </a:p>
        </p:txBody>
      </p:sp>
      <p:sp>
        <p:nvSpPr>
          <p:cNvPr id="17" name="文本框 16"/>
          <p:cNvSpPr txBox="1"/>
          <p:nvPr/>
        </p:nvSpPr>
        <p:spPr>
          <a:xfrm>
            <a:off x="6776720" y="2510790"/>
            <a:ext cx="5045710" cy="1337945"/>
          </a:xfrm>
          <a:prstGeom prst="rect">
            <a:avLst/>
          </a:prstGeom>
          <a:noFill/>
        </p:spPr>
        <p:txBody>
          <a:bodyPr wrap="square" rtlCol="0" anchor="t">
            <a:spAutoFit/>
          </a:bodyPr>
          <a:p>
            <a:pPr algn="l">
              <a:lnSpc>
                <a:spcPct val="150000"/>
              </a:lnSpc>
            </a:pPr>
            <a:r>
              <a:rPr lang="zh-CN" altLang="en-US" dirty="0">
                <a:latin typeface="微软雅黑" charset="0"/>
                <a:ea typeface="微软雅黑" charset="0"/>
                <a:sym typeface="+mn-ea"/>
              </a:rPr>
              <a:t>会员制俱乐部有着不需要追求股东利益最大化的优点，并且让球迷作为会员参与到重大事项的表决中来这样的特点更加接近于足球</a:t>
            </a:r>
            <a:r>
              <a:rPr lang="zh-CN" altLang="en-US" dirty="0">
                <a:latin typeface="微软雅黑" charset="0"/>
                <a:ea typeface="微软雅黑" charset="0"/>
                <a:sym typeface="+mn-ea"/>
              </a:rPr>
              <a:t>运动的本源。</a:t>
            </a:r>
            <a:endParaRPr lang="zh-CN" altLang="en-US" dirty="0">
              <a:latin typeface="微软雅黑" charset="0"/>
              <a:ea typeface="微软雅黑" charset="0"/>
              <a:sym typeface="+mn-ea"/>
            </a:endParaRPr>
          </a:p>
        </p:txBody>
      </p:sp>
      <p:pic>
        <p:nvPicPr>
          <p:cNvPr id="20" name="图片 19"/>
          <p:cNvPicPr>
            <a:picLocks noChangeAspect="1"/>
          </p:cNvPicPr>
          <p:nvPr/>
        </p:nvPicPr>
        <p:blipFill>
          <a:blip r:embed="rId2"/>
          <a:stretch>
            <a:fillRect/>
          </a:stretch>
        </p:blipFill>
        <p:spPr>
          <a:xfrm>
            <a:off x="473075" y="1242060"/>
            <a:ext cx="1015365" cy="1392555"/>
          </a:xfrm>
          <a:prstGeom prst="rect">
            <a:avLst/>
          </a:prstGeom>
        </p:spPr>
      </p:pic>
      <p:pic>
        <p:nvPicPr>
          <p:cNvPr id="21" name="图片 20"/>
          <p:cNvPicPr>
            <a:picLocks noChangeAspect="1"/>
          </p:cNvPicPr>
          <p:nvPr/>
        </p:nvPicPr>
        <p:blipFill>
          <a:blip r:embed="rId3"/>
          <a:stretch>
            <a:fillRect/>
          </a:stretch>
        </p:blipFill>
        <p:spPr>
          <a:xfrm>
            <a:off x="1488440" y="1296670"/>
            <a:ext cx="1337945" cy="1337945"/>
          </a:xfrm>
          <a:prstGeom prst="rect">
            <a:avLst/>
          </a:prstGeom>
        </p:spPr>
      </p:pic>
      <p:pic>
        <p:nvPicPr>
          <p:cNvPr id="1026" name="Picture 2" descr="徽标&#10;&#10;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2895" y="1297305"/>
            <a:ext cx="1271905" cy="12890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蓝色的标志&#10;&#10;描述已自动生成"/>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2590" y="1096645"/>
            <a:ext cx="1099185" cy="153797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费尔南多-托雷斯，传奇般的职业生涯！ | 马德里竞技官网"/>
          <p:cNvPicPr>
            <a:picLocks noChangeAspect="1" noChangeArrowheads="1"/>
          </p:cNvPicPr>
          <p:nvPr/>
        </p:nvPicPr>
        <p:blipFill rotWithShape="1">
          <a:blip r:embed="rId1">
            <a:extLst>
              <a:ext uri="{28A0092B-C50C-407E-A947-70E740481C1C}">
                <a14:useLocalDpi xmlns:a14="http://schemas.microsoft.com/office/drawing/2010/main" val="0"/>
              </a:ext>
            </a:extLst>
          </a:blip>
          <a:srcRect l="12372" r="3369" b="-2"/>
          <a:stretch>
            <a:fillRect/>
          </a:stretch>
        </p:blipFill>
        <p:spPr bwMode="auto">
          <a:xfrm>
            <a:off x="5" y="10"/>
            <a:ext cx="6095995" cy="4187661"/>
          </a:xfrm>
          <a:custGeom>
            <a:avLst/>
            <a:gdLst/>
            <a:ahLst/>
            <a:cxnLst/>
            <a:rect l="l" t="t" r="r" b="b"/>
            <a:pathLst>
              <a:path w="6005375" h="4196281">
                <a:moveTo>
                  <a:pt x="0" y="0"/>
                </a:moveTo>
                <a:lnTo>
                  <a:pt x="6000672" y="0"/>
                </a:lnTo>
                <a:lnTo>
                  <a:pt x="5998730" y="19709"/>
                </a:lnTo>
                <a:cubicBezTo>
                  <a:pt x="6001245" y="280059"/>
                  <a:pt x="5986415" y="540409"/>
                  <a:pt x="5999656" y="800631"/>
                </a:cubicBezTo>
                <a:cubicBezTo>
                  <a:pt x="6009855" y="1001996"/>
                  <a:pt x="6003364" y="1203233"/>
                  <a:pt x="5999656" y="1404471"/>
                </a:cubicBezTo>
                <a:cubicBezTo>
                  <a:pt x="5992506" y="1790420"/>
                  <a:pt x="6003364" y="2175860"/>
                  <a:pt x="5998730" y="2561300"/>
                </a:cubicBezTo>
                <a:cubicBezTo>
                  <a:pt x="5996744" y="2732154"/>
                  <a:pt x="5998994" y="2902754"/>
                  <a:pt x="6003364" y="3073609"/>
                </a:cubicBezTo>
                <a:cubicBezTo>
                  <a:pt x="6009720" y="3317560"/>
                  <a:pt x="5999923" y="3561638"/>
                  <a:pt x="5989197" y="3805463"/>
                </a:cubicBezTo>
                <a:cubicBezTo>
                  <a:pt x="5985594" y="3872508"/>
                  <a:pt x="5984647" y="3939633"/>
                  <a:pt x="5986348" y="4006695"/>
                </a:cubicBezTo>
                <a:lnTo>
                  <a:pt x="5997254" y="4174633"/>
                </a:lnTo>
                <a:lnTo>
                  <a:pt x="5951601" y="4176620"/>
                </a:lnTo>
                <a:cubicBezTo>
                  <a:pt x="5886702" y="4176651"/>
                  <a:pt x="5821788" y="4174749"/>
                  <a:pt x="5756905" y="4173480"/>
                </a:cubicBezTo>
                <a:cubicBezTo>
                  <a:pt x="5518559" y="4169040"/>
                  <a:pt x="5280086" y="4173480"/>
                  <a:pt x="5042247" y="4150774"/>
                </a:cubicBezTo>
                <a:cubicBezTo>
                  <a:pt x="4977618" y="4144622"/>
                  <a:pt x="4912546" y="4140690"/>
                  <a:pt x="4847600" y="4141467"/>
                </a:cubicBezTo>
                <a:cubicBezTo>
                  <a:pt x="4782655" y="4142244"/>
                  <a:pt x="4717835" y="4147730"/>
                  <a:pt x="4653713" y="4160414"/>
                </a:cubicBezTo>
                <a:cubicBezTo>
                  <a:pt x="4446571" y="4200625"/>
                  <a:pt x="4238796" y="4203162"/>
                  <a:pt x="4029497" y="4186925"/>
                </a:cubicBezTo>
                <a:cubicBezTo>
                  <a:pt x="3943621" y="4180203"/>
                  <a:pt x="3857746" y="4169040"/>
                  <a:pt x="3771489" y="4171196"/>
                </a:cubicBezTo>
                <a:cubicBezTo>
                  <a:pt x="3623585" y="4175129"/>
                  <a:pt x="3475554" y="4167137"/>
                  <a:pt x="3327523" y="4169167"/>
                </a:cubicBezTo>
                <a:cubicBezTo>
                  <a:pt x="3323528" y="4169738"/>
                  <a:pt x="3319443" y="4169205"/>
                  <a:pt x="3315727" y="4167645"/>
                </a:cubicBezTo>
                <a:cubicBezTo>
                  <a:pt x="3278941" y="4142402"/>
                  <a:pt x="3238603" y="4152169"/>
                  <a:pt x="3200549" y="4158765"/>
                </a:cubicBezTo>
                <a:cubicBezTo>
                  <a:pt x="3074082" y="4180710"/>
                  <a:pt x="2947742" y="4191492"/>
                  <a:pt x="2819246" y="4174494"/>
                </a:cubicBezTo>
                <a:cubicBezTo>
                  <a:pt x="2696546" y="4156698"/>
                  <a:pt x="2572096" y="4154478"/>
                  <a:pt x="2448851" y="4167898"/>
                </a:cubicBezTo>
                <a:cubicBezTo>
                  <a:pt x="2279383" y="4187687"/>
                  <a:pt x="2110549" y="4183501"/>
                  <a:pt x="1941462" y="4167898"/>
                </a:cubicBezTo>
                <a:cubicBezTo>
                  <a:pt x="1872837" y="4161556"/>
                  <a:pt x="1803198" y="4150774"/>
                  <a:pt x="1735208" y="4166630"/>
                </a:cubicBezTo>
                <a:cubicBezTo>
                  <a:pt x="1651489" y="4186038"/>
                  <a:pt x="1568023" y="4179695"/>
                  <a:pt x="1484050" y="4175382"/>
                </a:cubicBezTo>
                <a:cubicBezTo>
                  <a:pt x="1377752" y="4169801"/>
                  <a:pt x="1271708" y="4153692"/>
                  <a:pt x="1165029" y="4166376"/>
                </a:cubicBezTo>
                <a:cubicBezTo>
                  <a:pt x="1115685" y="4172211"/>
                  <a:pt x="1066722" y="4181471"/>
                  <a:pt x="1016744" y="4179061"/>
                </a:cubicBezTo>
                <a:cubicBezTo>
                  <a:pt x="878481" y="4172719"/>
                  <a:pt x="740344" y="4165235"/>
                  <a:pt x="601826" y="4166376"/>
                </a:cubicBezTo>
                <a:cubicBezTo>
                  <a:pt x="543857" y="4166757"/>
                  <a:pt x="486268" y="4168659"/>
                  <a:pt x="428553" y="4172845"/>
                </a:cubicBezTo>
                <a:cubicBezTo>
                  <a:pt x="320859" y="4180710"/>
                  <a:pt x="213546" y="4170055"/>
                  <a:pt x="106234" y="4166249"/>
                </a:cubicBezTo>
                <a:lnTo>
                  <a:pt x="0" y="4171008"/>
                </a:lnTo>
                <a:close/>
              </a:path>
            </a:pathLst>
          </a:custGeom>
          <a:noFill/>
          <a:extLst>
            <a:ext uri="{909E8E84-426E-40DD-AFC4-6F175D3DCCD1}">
              <a14:hiddenFill xmlns:a14="http://schemas.microsoft.com/office/drawing/2010/main">
                <a:solidFill>
                  <a:srgbClr val="FFFFFF"/>
                </a:solidFill>
              </a14:hiddenFill>
            </a:ext>
          </a:extLst>
        </p:spPr>
      </p:pic>
      <p:pic>
        <p:nvPicPr>
          <p:cNvPr id="3078" name="Picture 6" descr="西维塔斯大都会球场| 马德里竞技官网"/>
          <p:cNvPicPr>
            <a:picLocks noChangeAspect="1" noChangeArrowheads="1"/>
          </p:cNvPicPr>
          <p:nvPr/>
        </p:nvPicPr>
        <p:blipFill rotWithShape="1">
          <a:blip r:embed="rId2">
            <a:extLst>
              <a:ext uri="{28A0092B-C50C-407E-A947-70E740481C1C}">
                <a14:useLocalDpi xmlns:a14="http://schemas.microsoft.com/office/drawing/2010/main" val="0"/>
              </a:ext>
            </a:extLst>
          </a:blip>
          <a:srcRect l="5443" r="9806" b="-1"/>
          <a:stretch>
            <a:fillRect/>
          </a:stretch>
        </p:blipFill>
        <p:spPr bwMode="auto">
          <a:xfrm>
            <a:off x="6019800" y="10"/>
            <a:ext cx="6172195" cy="4187662"/>
          </a:xfrm>
          <a:custGeom>
            <a:avLst/>
            <a:gdLst/>
            <a:ahLst/>
            <a:cxnLst/>
            <a:rect l="l" t="t" r="r" b="b"/>
            <a:pathLst>
              <a:path w="6006950" h="4187672">
                <a:moveTo>
                  <a:pt x="9223" y="0"/>
                </a:moveTo>
                <a:lnTo>
                  <a:pt x="6006950" y="0"/>
                </a:lnTo>
                <a:lnTo>
                  <a:pt x="6006950" y="4169490"/>
                </a:lnTo>
                <a:lnTo>
                  <a:pt x="5787907" y="4174448"/>
                </a:lnTo>
                <a:cubicBezTo>
                  <a:pt x="5713866" y="4173475"/>
                  <a:pt x="5639861" y="4169853"/>
                  <a:pt x="5566029" y="4163587"/>
                </a:cubicBezTo>
                <a:cubicBezTo>
                  <a:pt x="5458843" y="4155595"/>
                  <a:pt x="5350768" y="4144559"/>
                  <a:pt x="5244343" y="4164855"/>
                </a:cubicBezTo>
                <a:cubicBezTo>
                  <a:pt x="5127517" y="4187307"/>
                  <a:pt x="5010817" y="4187434"/>
                  <a:pt x="4892977" y="4181726"/>
                </a:cubicBezTo>
                <a:cubicBezTo>
                  <a:pt x="4792260" y="4176906"/>
                  <a:pt x="4691923" y="4151536"/>
                  <a:pt x="4590445" y="4178301"/>
                </a:cubicBezTo>
                <a:cubicBezTo>
                  <a:pt x="4580348" y="4179772"/>
                  <a:pt x="4570061" y="4179341"/>
                  <a:pt x="4560128" y="4177032"/>
                </a:cubicBezTo>
                <a:cubicBezTo>
                  <a:pt x="4449137" y="4161684"/>
                  <a:pt x="4337384" y="4174242"/>
                  <a:pt x="4226013" y="4169929"/>
                </a:cubicBezTo>
                <a:cubicBezTo>
                  <a:pt x="4174640" y="4167899"/>
                  <a:pt x="4122252" y="4169041"/>
                  <a:pt x="4071513" y="4163587"/>
                </a:cubicBezTo>
                <a:cubicBezTo>
                  <a:pt x="3955067" y="4151156"/>
                  <a:pt x="3838874" y="4144559"/>
                  <a:pt x="3723697" y="4173861"/>
                </a:cubicBezTo>
                <a:cubicBezTo>
                  <a:pt x="3690082" y="4181764"/>
                  <a:pt x="3655732" y="4186013"/>
                  <a:pt x="3621204" y="4186546"/>
                </a:cubicBezTo>
                <a:cubicBezTo>
                  <a:pt x="3508437" y="4190605"/>
                  <a:pt x="3396050" y="4182867"/>
                  <a:pt x="3283664" y="4176525"/>
                </a:cubicBezTo>
                <a:cubicBezTo>
                  <a:pt x="3205652" y="4172085"/>
                  <a:pt x="3127768" y="4162445"/>
                  <a:pt x="3049630" y="4170563"/>
                </a:cubicBezTo>
                <a:cubicBezTo>
                  <a:pt x="3004218" y="4175257"/>
                  <a:pt x="2958427" y="4175257"/>
                  <a:pt x="2913015" y="4170563"/>
                </a:cubicBezTo>
                <a:cubicBezTo>
                  <a:pt x="2829321" y="4160758"/>
                  <a:pt x="2744879" y="4158931"/>
                  <a:pt x="2660842" y="4165109"/>
                </a:cubicBezTo>
                <a:cubicBezTo>
                  <a:pt x="2535390" y="4175891"/>
                  <a:pt x="2410065" y="4184897"/>
                  <a:pt x="2284232" y="4167773"/>
                </a:cubicBezTo>
                <a:cubicBezTo>
                  <a:pt x="2212868" y="4156559"/>
                  <a:pt x="2140312" y="4155240"/>
                  <a:pt x="2068592" y="4163840"/>
                </a:cubicBezTo>
                <a:cubicBezTo>
                  <a:pt x="1897729" y="4187814"/>
                  <a:pt x="1726485" y="4180077"/>
                  <a:pt x="1555241" y="4170183"/>
                </a:cubicBezTo>
                <a:cubicBezTo>
                  <a:pt x="1440824" y="4163460"/>
                  <a:pt x="1325901" y="4151156"/>
                  <a:pt x="1211738" y="4167392"/>
                </a:cubicBezTo>
                <a:cubicBezTo>
                  <a:pt x="1066118" y="4187688"/>
                  <a:pt x="920370" y="4180965"/>
                  <a:pt x="774368" y="4175003"/>
                </a:cubicBezTo>
                <a:cubicBezTo>
                  <a:pt x="667182" y="4170563"/>
                  <a:pt x="559869" y="4157117"/>
                  <a:pt x="452430" y="4173734"/>
                </a:cubicBezTo>
                <a:cubicBezTo>
                  <a:pt x="441369" y="4175244"/>
                  <a:pt x="430117" y="4174115"/>
                  <a:pt x="419576" y="4170436"/>
                </a:cubicBezTo>
                <a:cubicBezTo>
                  <a:pt x="378807" y="4157016"/>
                  <a:pt x="335096" y="4155215"/>
                  <a:pt x="293363" y="4165236"/>
                </a:cubicBezTo>
                <a:cubicBezTo>
                  <a:pt x="216367" y="4182106"/>
                  <a:pt x="139497" y="4189463"/>
                  <a:pt x="61105" y="4174115"/>
                </a:cubicBezTo>
                <a:lnTo>
                  <a:pt x="13323" y="4171265"/>
                </a:lnTo>
                <a:lnTo>
                  <a:pt x="28554" y="3843045"/>
                </a:lnTo>
                <a:cubicBezTo>
                  <a:pt x="30457" y="3722610"/>
                  <a:pt x="27412" y="3602256"/>
                  <a:pt x="15626" y="3482187"/>
                </a:cubicBezTo>
                <a:cubicBezTo>
                  <a:pt x="-847" y="3335690"/>
                  <a:pt x="-4304" y="3188124"/>
                  <a:pt x="5296" y="3041068"/>
                </a:cubicBezTo>
                <a:cubicBezTo>
                  <a:pt x="11786" y="2956911"/>
                  <a:pt x="18539" y="2872754"/>
                  <a:pt x="22776" y="2788472"/>
                </a:cubicBezTo>
                <a:cubicBezTo>
                  <a:pt x="28180" y="2668580"/>
                  <a:pt x="25173" y="2548474"/>
                  <a:pt x="13771" y="2428964"/>
                </a:cubicBezTo>
                <a:cubicBezTo>
                  <a:pt x="4237" y="2337829"/>
                  <a:pt x="3177" y="2246070"/>
                  <a:pt x="10593" y="2154757"/>
                </a:cubicBezTo>
                <a:cubicBezTo>
                  <a:pt x="25690" y="1999286"/>
                  <a:pt x="9931" y="1843813"/>
                  <a:pt x="5032" y="1688466"/>
                </a:cubicBezTo>
                <a:cubicBezTo>
                  <a:pt x="-3577" y="1402691"/>
                  <a:pt x="20393" y="1117045"/>
                  <a:pt x="9666" y="831270"/>
                </a:cubicBezTo>
                <a:cubicBezTo>
                  <a:pt x="3841" y="689908"/>
                  <a:pt x="16420" y="548673"/>
                  <a:pt x="9666" y="407311"/>
                </a:cubicBezTo>
                <a:cubicBezTo>
                  <a:pt x="4105" y="306755"/>
                  <a:pt x="397" y="206200"/>
                  <a:pt x="4105" y="105518"/>
                </a:cubicBezTo>
                <a:cubicBezTo>
                  <a:pt x="5164" y="78059"/>
                  <a:pt x="5826" y="50473"/>
                  <a:pt x="9534" y="23396"/>
                </a:cubicBezTo>
                <a:close/>
              </a:path>
            </a:pathLst>
          </a:custGeom>
          <a:noFill/>
          <a:extLst>
            <a:ext uri="{909E8E84-426E-40DD-AFC4-6F175D3DCCD1}">
              <a14:hiddenFill xmlns:a14="http://schemas.microsoft.com/office/drawing/2010/main">
                <a:solidFill>
                  <a:srgbClr val="FFFFFF"/>
                </a:solidFill>
              </a14:hiddenFill>
            </a:ext>
          </a:extLst>
        </p:spPr>
      </p:pic>
      <p:sp>
        <p:nvSpPr>
          <p:cNvPr id="3085" name="sketch line"/>
          <p:cNvSpPr>
            <a:spLocks noGrp="1" noRot="1" noChangeAspect="1" noMove="1" noResize="1" noEditPoints="1" noAdjustHandles="1" noChangeArrowheads="1" noChangeShapeType="1" noTextEdit="1"/>
          </p:cNvSpPr>
          <p:nvPr/>
        </p:nvSpPr>
        <p:spPr>
          <a:xfrm rot="5400000">
            <a:off x="3589020" y="540453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文本框 9"/>
          <p:cNvSpPr txBox="1"/>
          <p:nvPr/>
        </p:nvSpPr>
        <p:spPr>
          <a:xfrm>
            <a:off x="4654550" y="4492625"/>
            <a:ext cx="6703695" cy="1957070"/>
          </a:xfrm>
          <a:prstGeom prst="rect">
            <a:avLst/>
          </a:prstGeom>
        </p:spPr>
        <p:txBody>
          <a:bodyPr vert="horz" lIns="91440" tIns="45720" rIns="91440" bIns="45720" rtlCol="0" anchor="ctr">
            <a:noAutofit/>
          </a:bodyPr>
          <a:lstStyle/>
          <a:p>
            <a:pPr algn="just">
              <a:lnSpc>
                <a:spcPct val="150000"/>
              </a:lnSpc>
              <a:spcAft>
                <a:spcPts val="600"/>
              </a:spcAft>
            </a:pPr>
            <a:r>
              <a:rPr lang="zh-CN" altLang="en-US" b="1" i="0" dirty="0">
                <a:effectLst/>
              </a:rPr>
              <a:t>马德里</a:t>
            </a:r>
            <a:r>
              <a:rPr lang="zh-CN" altLang="en-US" b="1" dirty="0"/>
              <a:t>竞技</a:t>
            </a:r>
            <a:r>
              <a:rPr lang="zh-CN" altLang="en-US" b="0" i="0" dirty="0">
                <a:effectLst/>
              </a:rPr>
              <a:t>（</a:t>
            </a:r>
            <a:r>
              <a:rPr lang="en-US" altLang="zh-CN" b="0" i="0" dirty="0">
                <a:effectLst/>
              </a:rPr>
              <a:t>Club Atlético de Madrid</a:t>
            </a:r>
            <a:r>
              <a:rPr lang="zh-CN" altLang="en-US" b="0" i="0" dirty="0">
                <a:effectLst/>
              </a:rPr>
              <a:t>），简称</a:t>
            </a:r>
            <a:r>
              <a:rPr lang="zh-CN" altLang="en-US" b="1" i="0" dirty="0">
                <a:effectLst/>
              </a:rPr>
              <a:t>马竞</a:t>
            </a:r>
            <a:r>
              <a:rPr lang="zh-CN" altLang="en-US" b="0" i="0" dirty="0">
                <a:effectLst/>
              </a:rPr>
              <a:t>，是一家位于</a:t>
            </a:r>
            <a:r>
              <a:rPr lang="zh-CN" altLang="en-US" dirty="0"/>
              <a:t>西班牙马德里</a:t>
            </a:r>
            <a:r>
              <a:rPr lang="zh-CN" altLang="en-US" b="0" i="0" dirty="0">
                <a:effectLst/>
              </a:rPr>
              <a:t>的足球俱乐部，成立于</a:t>
            </a:r>
            <a:r>
              <a:rPr lang="en-US" altLang="zh-CN" b="0" i="0" dirty="0">
                <a:effectLst/>
              </a:rPr>
              <a:t>1903</a:t>
            </a:r>
            <a:r>
              <a:rPr lang="zh-CN" altLang="en-US" b="0" i="0" dirty="0">
                <a:effectLst/>
              </a:rPr>
              <a:t>年</a:t>
            </a:r>
            <a:r>
              <a:rPr lang="en-US" altLang="zh-CN" b="0" i="0" dirty="0">
                <a:effectLst/>
              </a:rPr>
              <a:t>4</a:t>
            </a:r>
            <a:r>
              <a:rPr lang="zh-CN" altLang="en-US" b="0" i="0" dirty="0">
                <a:effectLst/>
              </a:rPr>
              <a:t>月</a:t>
            </a:r>
            <a:r>
              <a:rPr lang="en-US" altLang="zh-CN" b="0" i="0" dirty="0">
                <a:effectLst/>
              </a:rPr>
              <a:t>26</a:t>
            </a:r>
            <a:r>
              <a:rPr lang="zh-CN" altLang="en-US" b="0" i="0" dirty="0">
                <a:effectLst/>
              </a:rPr>
              <a:t>日。现任主教练迭戈</a:t>
            </a:r>
            <a:r>
              <a:rPr lang="en-US" altLang="zh-CN" b="0" i="0" dirty="0">
                <a:effectLst/>
              </a:rPr>
              <a:t>·</a:t>
            </a:r>
            <a:r>
              <a:rPr lang="zh-CN" altLang="en-US" b="0" i="0" dirty="0">
                <a:effectLst/>
              </a:rPr>
              <a:t>西蒙尼于</a:t>
            </a:r>
            <a:r>
              <a:rPr lang="en-US" altLang="zh-CN" b="0" i="0" dirty="0">
                <a:effectLst/>
              </a:rPr>
              <a:t>2011</a:t>
            </a:r>
            <a:r>
              <a:rPr lang="zh-CN" altLang="en-US" b="0" i="0" dirty="0">
                <a:effectLst/>
              </a:rPr>
              <a:t>年</a:t>
            </a:r>
            <a:r>
              <a:rPr lang="en-US" altLang="zh-CN" b="0" i="0" dirty="0">
                <a:effectLst/>
              </a:rPr>
              <a:t>12</a:t>
            </a:r>
            <a:r>
              <a:rPr lang="zh-CN" altLang="en-US" b="0" i="0" dirty="0">
                <a:effectLst/>
              </a:rPr>
              <a:t>月</a:t>
            </a:r>
            <a:r>
              <a:rPr lang="en-US" altLang="zh-CN" b="0" i="0" dirty="0">
                <a:effectLst/>
              </a:rPr>
              <a:t>23</a:t>
            </a:r>
            <a:r>
              <a:rPr lang="zh-CN" altLang="en-US" b="0" i="0" dirty="0">
                <a:effectLst/>
              </a:rPr>
              <a:t>日上任，执教至今。马德里竞技是西甲联赛中综合实力前三的球队，夺冠次数、季票持有者数目和总收入仅排在皇马和巴萨之后。</a:t>
            </a:r>
            <a:endParaRPr lang="zh-CN" altLang="en-US" b="0" i="0" dirty="0">
              <a:effectLst/>
            </a:endParaRPr>
          </a:p>
        </p:txBody>
      </p:sp>
      <p:pic>
        <p:nvPicPr>
          <p:cNvPr id="3074" name="Picture 2" descr="徽标&#10;&#10;描述已自动生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93" y="4874105"/>
            <a:ext cx="828329" cy="110343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161692" y="4466492"/>
            <a:ext cx="492602" cy="19577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1633855" y="4437380"/>
            <a:ext cx="2685415" cy="1753235"/>
          </a:xfrm>
          <a:prstGeom prst="rect">
            <a:avLst/>
          </a:prstGeom>
          <a:noFill/>
        </p:spPr>
        <p:txBody>
          <a:bodyPr wrap="square" rtlCol="0" anchor="t">
            <a:spAutoFit/>
          </a:bodyPr>
          <a:p>
            <a:pPr>
              <a:lnSpc>
                <a:spcPct val="150000"/>
              </a:lnSpc>
            </a:pPr>
            <a:r>
              <a:rPr lang="zh-CN" altLang="en-US" sz="3600" dirty="0">
                <a:latin typeface="汉仪雅酷黑-65J" panose="00020600040101010101" charset="-122"/>
                <a:ea typeface="汉仪雅酷黑-65J" panose="00020600040101010101" charset="-122"/>
              </a:rPr>
              <a:t>马德里竞技</a:t>
            </a:r>
            <a:endParaRPr lang="zh-CN" altLang="en-US" sz="3600" dirty="0">
              <a:latin typeface="汉仪雅酷黑-65J" panose="00020600040101010101" charset="-122"/>
              <a:ea typeface="汉仪雅酷黑-65J" panose="00020600040101010101" charset="-122"/>
            </a:endParaRPr>
          </a:p>
          <a:p>
            <a:pPr>
              <a:lnSpc>
                <a:spcPct val="150000"/>
              </a:lnSpc>
            </a:pPr>
            <a:r>
              <a:rPr lang="zh-CN" altLang="en-US" sz="3600" dirty="0">
                <a:latin typeface="汉仪雅酷黑-65J" panose="00020600040101010101" charset="-122"/>
                <a:ea typeface="汉仪雅酷黑-65J" panose="00020600040101010101" charset="-122"/>
              </a:rPr>
              <a:t>足球俱乐部</a:t>
            </a:r>
            <a:endParaRPr lang="zh-CN" altLang="en-US" sz="3600" dirty="0">
              <a:latin typeface="汉仪雅酷黑-65J" panose="00020600040101010101" charset="-122"/>
              <a:ea typeface="汉仪雅酷黑-65J" panose="00020600040101010101" charset="-122"/>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878136" y="1028896"/>
            <a:ext cx="8620125" cy="5261610"/>
            <a:chOff x="948" y="2136"/>
            <a:chExt cx="13575" cy="8286"/>
          </a:xfrm>
        </p:grpSpPr>
        <p:sp>
          <p:nvSpPr>
            <p:cNvPr id="2" name="圆角矩形 1"/>
            <p:cNvSpPr/>
            <p:nvPr/>
          </p:nvSpPr>
          <p:spPr>
            <a:xfrm>
              <a:off x="948" y="4790"/>
              <a:ext cx="4089" cy="2279"/>
            </a:xfrm>
            <a:prstGeom prst="round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328" y="4790"/>
              <a:ext cx="4089" cy="2279"/>
            </a:xfrm>
            <a:prstGeom prst="roundRect">
              <a:avLst/>
            </a:prstGeom>
            <a:solidFill>
              <a:schemeClr val="bg1"/>
            </a:solidFill>
            <a:ln>
              <a:noFill/>
            </a:ln>
            <a:effectLst>
              <a:outerShdw blurRad="2667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4" name="圆角矩形 3"/>
            <p:cNvSpPr/>
            <p:nvPr/>
          </p:nvSpPr>
          <p:spPr>
            <a:xfrm>
              <a:off x="9663" y="4790"/>
              <a:ext cx="4824" cy="2279"/>
            </a:xfrm>
            <a:prstGeom prst="round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V="1">
              <a:off x="2668" y="7253"/>
              <a:ext cx="649" cy="377"/>
            </a:xfrm>
            <a:prstGeom prst="triangl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76" y="7769"/>
              <a:ext cx="5304" cy="2134"/>
            </a:xfrm>
            <a:prstGeom prst="rect">
              <a:avLst/>
            </a:prstGeom>
            <a:noFill/>
          </p:spPr>
          <p:txBody>
            <a:bodyPr wrap="square" rtlCol="0" anchor="t">
              <a:spAutoFit/>
            </a:bodyPr>
            <a:lstStyle/>
            <a:p>
              <a:pPr algn="just">
                <a:lnSpc>
                  <a:spcPct val="150000"/>
                </a:lnSpc>
              </a:pPr>
              <a:r>
                <a:rPr lang="zh-CN" altLang="en-US" sz="1400" b="0" i="0" dirty="0">
                  <a:effectLst/>
                  <a:latin typeface="Helvetica Neue" panose="02000503000000020004" pitchFamily="2" charset="0"/>
                </a:rPr>
                <a:t>是</a:t>
              </a:r>
              <a:r>
                <a:rPr lang="zh-CN" altLang="en-US" sz="1400" dirty="0">
                  <a:latin typeface="Helvetica Neue" panose="02000503000000020004" pitchFamily="2" charset="0"/>
                </a:rPr>
                <a:t>西班牙</a:t>
              </a:r>
              <a:r>
                <a:rPr lang="zh-CN" altLang="en-US" sz="1400" b="0" i="0" dirty="0">
                  <a:effectLst/>
                  <a:latin typeface="Helvetica Neue" panose="02000503000000020004" pitchFamily="2" charset="0"/>
                </a:rPr>
                <a:t>一项每年举办的</a:t>
              </a:r>
              <a:r>
                <a:rPr lang="zh-CN" altLang="en-US" sz="1400" dirty="0">
                  <a:latin typeface="Helvetica Neue" panose="02000503000000020004" pitchFamily="2" charset="0"/>
                </a:rPr>
                <a:t>淘汰制足球赛，来自西班牙各级别联赛的球队均可以报名参加，国王杯冠军可以获得欧冠小组赛的参赛资格。</a:t>
              </a:r>
              <a:endParaRPr lang="zh-CN" altLang="en-US" sz="1400" dirty="0">
                <a:latin typeface="汉仪宋韵朗黑W" panose="00020600040101010101" charset="-122"/>
                <a:ea typeface="汉仪宋韵朗黑W" panose="00020600040101010101" charset="-122"/>
                <a:sym typeface="+mn-ea"/>
              </a:endParaRPr>
            </a:p>
          </p:txBody>
        </p:sp>
        <p:sp>
          <p:nvSpPr>
            <p:cNvPr id="12" name="文本框 11"/>
            <p:cNvSpPr txBox="1"/>
            <p:nvPr/>
          </p:nvSpPr>
          <p:spPr>
            <a:xfrm>
              <a:off x="4827" y="2136"/>
              <a:ext cx="5091" cy="1625"/>
            </a:xfrm>
            <a:prstGeom prst="rect">
              <a:avLst/>
            </a:prstGeom>
            <a:noFill/>
          </p:spPr>
          <p:txBody>
            <a:bodyPr wrap="square" rtlCol="0" anchor="t">
              <a:spAutoFit/>
            </a:bodyPr>
            <a:lstStyle/>
            <a:p>
              <a:pPr algn="just">
                <a:lnSpc>
                  <a:spcPct val="150000"/>
                </a:lnSpc>
              </a:pPr>
              <a:r>
                <a:rPr lang="zh-CN" altLang="en-US" sz="1400" dirty="0">
                  <a:latin typeface="Arial" panose="020B0604020202020204" pitchFamily="34" charset="0"/>
                </a:rPr>
                <a:t>欧足联</a:t>
              </a:r>
              <a:r>
                <a:rPr lang="zh-CN" altLang="en-US" sz="1400" b="0" i="0" dirty="0">
                  <a:effectLst/>
                  <a:latin typeface="Arial" panose="020B0604020202020204" pitchFamily="34" charset="0"/>
                </a:rPr>
                <a:t>主办的年度</a:t>
              </a:r>
              <a:r>
                <a:rPr lang="zh-CN" altLang="en-US" sz="1400" dirty="0">
                  <a:latin typeface="Arial" panose="020B0604020202020204" pitchFamily="34" charset="0"/>
                </a:rPr>
                <a:t>足球</a:t>
              </a:r>
              <a:r>
                <a:rPr lang="zh-CN" altLang="en-US" sz="1400" b="0" i="0" dirty="0">
                  <a:effectLst/>
                  <a:latin typeface="Arial" panose="020B0604020202020204" pitchFamily="34" charset="0"/>
                </a:rPr>
                <a:t>比赛，代表欧洲俱乐部足球最高荣誉，被誉为全世界最高竞技水平的俱乐部杯赛</a:t>
              </a:r>
              <a:endParaRPr lang="zh-CN" altLang="en-US" sz="1400" dirty="0">
                <a:latin typeface="汉仪宋韵朗黑W" panose="00020600040101010101" charset="-122"/>
                <a:ea typeface="汉仪宋韵朗黑W" panose="00020600040101010101" charset="-122"/>
                <a:sym typeface="+mn-ea"/>
              </a:endParaRPr>
            </a:p>
          </p:txBody>
        </p:sp>
        <p:sp>
          <p:nvSpPr>
            <p:cNvPr id="13" name="等腰三角形 12"/>
            <p:cNvSpPr/>
            <p:nvPr/>
          </p:nvSpPr>
          <p:spPr>
            <a:xfrm>
              <a:off x="7048" y="4290"/>
              <a:ext cx="649" cy="377"/>
            </a:xfrm>
            <a:prstGeom prst="triangl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V="1">
              <a:off x="11428" y="7253"/>
              <a:ext cx="649" cy="377"/>
            </a:xfrm>
            <a:prstGeom prst="triangl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310" y="7779"/>
              <a:ext cx="5609" cy="2643"/>
            </a:xfrm>
            <a:prstGeom prst="rect">
              <a:avLst/>
            </a:prstGeom>
            <a:noFill/>
          </p:spPr>
          <p:txBody>
            <a:bodyPr wrap="square" rtlCol="0" anchor="t">
              <a:spAutoFit/>
            </a:bodyPr>
            <a:lstStyle/>
            <a:p>
              <a:pPr algn="just">
                <a:lnSpc>
                  <a:spcPct val="150000"/>
                </a:lnSpc>
              </a:pPr>
              <a:r>
                <a:rPr lang="zh-CN" altLang="en-US" sz="1400" b="0" i="0" dirty="0">
                  <a:effectLst/>
                  <a:latin typeface="Helvetica Neue" panose="02000503000000020004" pitchFamily="2" charset="0"/>
                </a:rPr>
                <a:t>西班牙每年一度由</a:t>
              </a:r>
              <a:r>
                <a:rPr lang="zh-CN" altLang="en-US" sz="1400" dirty="0">
                  <a:latin typeface="Helvetica Neue" panose="02000503000000020004" pitchFamily="2" charset="0"/>
                </a:rPr>
                <a:t>西甲</a:t>
              </a:r>
              <a:r>
                <a:rPr lang="zh-CN" altLang="en-US" sz="1400" b="0" i="0" dirty="0">
                  <a:effectLst/>
                  <a:latin typeface="Helvetica Neue" panose="02000503000000020004" pitchFamily="2" charset="0"/>
                </a:rPr>
                <a:t>冠军与</a:t>
              </a:r>
              <a:r>
                <a:rPr lang="zh-CN" altLang="en-US" sz="1400" dirty="0">
                  <a:latin typeface="Helvetica Neue" panose="02000503000000020004" pitchFamily="2" charset="0"/>
                </a:rPr>
                <a:t>国王杯</a:t>
              </a:r>
              <a:r>
                <a:rPr lang="zh-CN" altLang="en-US" sz="1400" b="0" i="0" dirty="0">
                  <a:effectLst/>
                  <a:latin typeface="Helvetica Neue" panose="02000503000000020004" pitchFamily="2" charset="0"/>
                </a:rPr>
                <a:t>冠军进行的足球锦标赛。 </a:t>
              </a:r>
              <a:r>
                <a:rPr lang="en-US" altLang="zh-CN" sz="1400" b="0" i="0" dirty="0">
                  <a:effectLst/>
                  <a:latin typeface="Helvetica Neue" panose="02000503000000020004" pitchFamily="2" charset="0"/>
                </a:rPr>
                <a:t>2019</a:t>
              </a:r>
              <a:r>
                <a:rPr lang="zh-CN" altLang="en-US" sz="1400" b="0" i="0" dirty="0">
                  <a:effectLst/>
                  <a:latin typeface="Helvetica Neue" panose="02000503000000020004" pitchFamily="2" charset="0"/>
                </a:rPr>
                <a:t>年起增设联赛亚军及国王杯亚军席位，赛制变为联赛冠军对阵国王杯亚军，国王杯冠军对阵联赛亚军，比赛时间改为赛季</a:t>
              </a:r>
              <a:r>
                <a:rPr lang="zh-CN" altLang="en-US" sz="1400" dirty="0">
                  <a:latin typeface="Helvetica Neue" panose="02000503000000020004" pitchFamily="2" charset="0"/>
                </a:rPr>
                <a:t>冬歇期</a:t>
              </a:r>
              <a:r>
                <a:rPr lang="zh-CN" altLang="en-US" sz="1400" b="0" i="0" dirty="0">
                  <a:effectLst/>
                  <a:latin typeface="Helvetica Neue" panose="02000503000000020004" pitchFamily="2" charset="0"/>
                </a:rPr>
                <a:t>。</a:t>
              </a:r>
              <a:endParaRPr lang="zh-CN" altLang="en-US" sz="1400" dirty="0">
                <a:latin typeface="汉仪宋韵朗黑W" panose="00020600040101010101" charset="-122"/>
                <a:ea typeface="汉仪宋韵朗黑W" panose="00020600040101010101" charset="-122"/>
                <a:sym typeface="+mn-ea"/>
              </a:endParaRPr>
            </a:p>
          </p:txBody>
        </p:sp>
        <p:sp>
          <p:nvSpPr>
            <p:cNvPr id="21" name="文本框 20"/>
            <p:cNvSpPr txBox="1"/>
            <p:nvPr/>
          </p:nvSpPr>
          <p:spPr>
            <a:xfrm>
              <a:off x="5809" y="5560"/>
              <a:ext cx="3199" cy="1212"/>
            </a:xfrm>
            <a:prstGeom prst="rect">
              <a:avLst/>
            </a:prstGeom>
            <a:noFill/>
          </p:spPr>
          <p:txBody>
            <a:bodyPr wrap="none" rtlCol="0">
              <a:spAutoFit/>
            </a:bodyPr>
            <a:lstStyle/>
            <a:p>
              <a:pPr algn="ctr"/>
              <a:r>
                <a:rPr lang="zh-CN" altLang="en-US" sz="2400" dirty="0">
                  <a:latin typeface="汉仪雅酷黑-65J" panose="00020600040101010101" charset="-122"/>
                  <a:ea typeface="汉仪雅酷黑-65J" panose="00020600040101010101" charset="-122"/>
                </a:rPr>
                <a:t>欧洲冠军联赛</a:t>
              </a:r>
              <a:endParaRPr lang="en-US" altLang="zh-CN" sz="2400" dirty="0">
                <a:latin typeface="汉仪雅酷黑-65J" panose="00020600040101010101" charset="-122"/>
                <a:ea typeface="汉仪雅酷黑-65J" panose="00020600040101010101" charset="-122"/>
              </a:endParaRPr>
            </a:p>
            <a:p>
              <a:pPr algn="ctr"/>
              <a:r>
                <a:rPr lang="zh-CN" altLang="en-US" sz="2000" dirty="0">
                  <a:latin typeface="汉仪雅酷黑-65J" panose="00020600040101010101" charset="-122"/>
                  <a:ea typeface="汉仪雅酷黑-65J" panose="00020600040101010101" charset="-122"/>
                </a:rPr>
                <a:t>（</a:t>
              </a:r>
              <a:r>
                <a:rPr lang="en-US" altLang="zh-CN" sz="2000" dirty="0">
                  <a:latin typeface="汉仪雅酷黑-65J" panose="00020600040101010101" charset="-122"/>
                  <a:ea typeface="汉仪雅酷黑-65J" panose="00020600040101010101" charset="-122"/>
                </a:rPr>
                <a:t>UEFA</a:t>
              </a:r>
              <a:r>
                <a:rPr lang="zh-CN" altLang="en-US" sz="2000" dirty="0">
                  <a:latin typeface="汉仪雅酷黑-65J" panose="00020600040101010101" charset="-122"/>
                  <a:ea typeface="汉仪雅酷黑-65J" panose="00020600040101010101" charset="-122"/>
                </a:rPr>
                <a:t>）</a:t>
              </a:r>
              <a:endParaRPr lang="zh-CN" altLang="en-US" sz="2000" dirty="0">
                <a:latin typeface="汉仪雅酷黑-65J" panose="00020600040101010101" charset="-122"/>
                <a:ea typeface="汉仪雅酷黑-65J" panose="00020600040101010101" charset="-122"/>
              </a:endParaRPr>
            </a:p>
          </p:txBody>
        </p:sp>
        <p:cxnSp>
          <p:nvCxnSpPr>
            <p:cNvPr id="22" name="直接连接符 21"/>
            <p:cNvCxnSpPr/>
            <p:nvPr/>
          </p:nvCxnSpPr>
          <p:spPr>
            <a:xfrm>
              <a:off x="2396" y="5415"/>
              <a:ext cx="1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9699" y="5554"/>
              <a:ext cx="4824" cy="1212"/>
            </a:xfrm>
            <a:prstGeom prst="rect">
              <a:avLst/>
            </a:prstGeom>
            <a:noFill/>
          </p:spPr>
          <p:txBody>
            <a:bodyPr wrap="square" rtlCol="0">
              <a:spAutoFit/>
            </a:bodyPr>
            <a:lstStyle/>
            <a:p>
              <a:pPr algn="ctr"/>
              <a:r>
                <a:rPr lang="zh-CN" altLang="en-US" sz="2400" dirty="0">
                  <a:solidFill>
                    <a:schemeClr val="bg2"/>
                  </a:solidFill>
                  <a:latin typeface="汉仪雅酷黑-65J" panose="00020600040101010101" charset="-122"/>
                  <a:ea typeface="汉仪雅酷黑-65J" panose="00020600040101010101" charset="-122"/>
                </a:rPr>
                <a:t>  西班牙超级杯</a:t>
              </a:r>
              <a:endParaRPr lang="en-US" altLang="zh-CN" sz="2400" dirty="0">
                <a:solidFill>
                  <a:schemeClr val="bg2"/>
                </a:solidFill>
                <a:latin typeface="汉仪雅酷黑-65J" panose="00020600040101010101" charset="-122"/>
                <a:ea typeface="汉仪雅酷黑-65J" panose="00020600040101010101" charset="-122"/>
              </a:endParaRPr>
            </a:p>
            <a:p>
              <a:pPr algn="ctr"/>
              <a:r>
                <a:rPr lang="zh-CN" altLang="en-US" sz="2000" dirty="0">
                  <a:solidFill>
                    <a:schemeClr val="bg2"/>
                  </a:solidFill>
                  <a:latin typeface="汉仪雅酷黑-65J" panose="00020600040101010101" charset="-122"/>
                  <a:ea typeface="汉仪雅酷黑-65J" panose="00020600040101010101" charset="-122"/>
                </a:rPr>
                <a:t>（</a:t>
              </a:r>
              <a:r>
                <a:rPr lang="en-US" altLang="zh-CN" sz="2000" b="0" i="0" u="none" strike="noStrike" dirty="0">
                  <a:solidFill>
                    <a:schemeClr val="bg2"/>
                  </a:solidFill>
                  <a:effectLst/>
                  <a:latin typeface="微软雅黑" pitchFamily="34" charset="-122"/>
                  <a:ea typeface="微软雅黑" pitchFamily="34" charset="-122"/>
                </a:rPr>
                <a:t>Supercopa de</a:t>
              </a:r>
              <a:r>
                <a:rPr lang="zh-CN" altLang="en-US" sz="2000" b="0" i="0" u="none" strike="noStrike" dirty="0">
                  <a:solidFill>
                    <a:schemeClr val="bg2"/>
                  </a:solidFill>
                  <a:effectLst/>
                  <a:latin typeface="微软雅黑" pitchFamily="34" charset="-122"/>
                  <a:ea typeface="微软雅黑" pitchFamily="34" charset="-122"/>
                </a:rPr>
                <a:t> </a:t>
              </a:r>
              <a:r>
                <a:rPr lang="en-US" altLang="zh-CN" sz="2000" b="0" i="0" u="none" strike="noStrike" dirty="0">
                  <a:solidFill>
                    <a:schemeClr val="bg2"/>
                  </a:solidFill>
                  <a:effectLst/>
                  <a:latin typeface="微软雅黑" pitchFamily="34" charset="-122"/>
                  <a:ea typeface="微软雅黑" pitchFamily="34" charset="-122"/>
                </a:rPr>
                <a:t>España</a:t>
              </a:r>
              <a:r>
                <a:rPr lang="zh-CN" altLang="en-US" sz="2000" b="0" i="0" u="none" strike="noStrike" dirty="0">
                  <a:solidFill>
                    <a:schemeClr val="bg2"/>
                  </a:solidFill>
                  <a:effectLst/>
                  <a:latin typeface="微软雅黑" pitchFamily="34" charset="-122"/>
                  <a:ea typeface="微软雅黑" pitchFamily="34" charset="-122"/>
                </a:rPr>
                <a:t>）</a:t>
              </a:r>
              <a:endParaRPr lang="zh-CN" altLang="en-US" sz="2000" dirty="0">
                <a:solidFill>
                  <a:schemeClr val="bg2"/>
                </a:solidFill>
                <a:latin typeface="汉仪雅酷黑-65J" panose="00020600040101010101" charset="-122"/>
                <a:ea typeface="汉仪雅酷黑-65J" panose="00020600040101010101" charset="-122"/>
              </a:endParaRPr>
            </a:p>
          </p:txBody>
        </p:sp>
        <p:cxnSp>
          <p:nvCxnSpPr>
            <p:cNvPr id="24" name="直接连接符 23"/>
            <p:cNvCxnSpPr/>
            <p:nvPr/>
          </p:nvCxnSpPr>
          <p:spPr>
            <a:xfrm>
              <a:off x="11374" y="5415"/>
              <a:ext cx="11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109" y="5624"/>
              <a:ext cx="3752" cy="1212"/>
            </a:xfrm>
            <a:prstGeom prst="rect">
              <a:avLst/>
            </a:prstGeom>
            <a:noFill/>
          </p:spPr>
          <p:txBody>
            <a:bodyPr wrap="none" rtlCol="0">
              <a:spAutoFit/>
            </a:bodyPr>
            <a:lstStyle/>
            <a:p>
              <a:pPr algn="ctr"/>
              <a:r>
                <a:rPr lang="zh-CN" altLang="en-US" sz="2400" dirty="0">
                  <a:solidFill>
                    <a:schemeClr val="bg1"/>
                  </a:solidFill>
                  <a:latin typeface="汉仪雅酷黑-65J" panose="00020600040101010101" charset="-122"/>
                  <a:ea typeface="汉仪雅酷黑-65J" panose="00020600040101010101" charset="-122"/>
                </a:rPr>
                <a:t>国王杯</a:t>
              </a:r>
              <a:endParaRPr lang="en-US" altLang="zh-CN" sz="2400" dirty="0">
                <a:solidFill>
                  <a:schemeClr val="bg1"/>
                </a:solidFill>
                <a:latin typeface="汉仪雅酷黑-65J" panose="00020600040101010101" charset="-122"/>
                <a:ea typeface="汉仪雅酷黑-65J" panose="00020600040101010101" charset="-122"/>
              </a:endParaRPr>
            </a:p>
            <a:p>
              <a:pPr algn="ctr"/>
              <a:r>
                <a:rPr lang="zh-CN" altLang="en-US" sz="2000" dirty="0">
                  <a:solidFill>
                    <a:schemeClr val="bg1"/>
                  </a:solidFill>
                  <a:latin typeface="汉仪雅酷黑-65J" panose="00020600040101010101" charset="-122"/>
                  <a:ea typeface="汉仪雅酷黑-65J" panose="00020600040101010101" charset="-122"/>
                </a:rPr>
                <a:t>（</a:t>
              </a:r>
              <a:r>
                <a:rPr lang="en-US" altLang="zh-CN" sz="2000" dirty="0">
                  <a:solidFill>
                    <a:schemeClr val="bg1"/>
                  </a:solidFill>
                  <a:latin typeface="汉仪雅酷黑-65J" panose="00020600040101010101" charset="-122"/>
                  <a:ea typeface="汉仪雅酷黑-65J" panose="00020600040101010101" charset="-122"/>
                </a:rPr>
                <a:t>Copa</a:t>
              </a:r>
              <a:r>
                <a:rPr lang="zh-CN" altLang="en-US" sz="2000" dirty="0">
                  <a:solidFill>
                    <a:schemeClr val="bg1"/>
                  </a:solidFill>
                  <a:latin typeface="汉仪雅酷黑-65J" panose="00020600040101010101" charset="-122"/>
                  <a:ea typeface="汉仪雅酷黑-65J" panose="00020600040101010101" charset="-122"/>
                </a:rPr>
                <a:t> </a:t>
              </a:r>
              <a:r>
                <a:rPr lang="en-US" altLang="zh-CN" sz="2000" dirty="0">
                  <a:solidFill>
                    <a:schemeClr val="bg1"/>
                  </a:solidFill>
                  <a:latin typeface="汉仪雅酷黑-65J" panose="00020600040101010101" charset="-122"/>
                  <a:ea typeface="汉仪雅酷黑-65J" panose="00020600040101010101" charset="-122"/>
                </a:rPr>
                <a:t>Del</a:t>
              </a:r>
              <a:r>
                <a:rPr lang="zh-CN" altLang="en-US" sz="2000" dirty="0">
                  <a:solidFill>
                    <a:schemeClr val="bg1"/>
                  </a:solidFill>
                  <a:latin typeface="汉仪雅酷黑-65J" panose="00020600040101010101" charset="-122"/>
                  <a:ea typeface="汉仪雅酷黑-65J" panose="00020600040101010101" charset="-122"/>
                </a:rPr>
                <a:t> </a:t>
              </a:r>
              <a:r>
                <a:rPr lang="en-US" altLang="zh-CN" sz="2000" dirty="0">
                  <a:solidFill>
                    <a:schemeClr val="bg1"/>
                  </a:solidFill>
                  <a:latin typeface="汉仪雅酷黑-65J" panose="00020600040101010101" charset="-122"/>
                  <a:ea typeface="汉仪雅酷黑-65J" panose="00020600040101010101" charset="-122"/>
                </a:rPr>
                <a:t>Rey</a:t>
              </a:r>
              <a:r>
                <a:rPr lang="zh-CN" altLang="en-US" sz="2000" dirty="0">
                  <a:solidFill>
                    <a:schemeClr val="bg1"/>
                  </a:solidFill>
                  <a:latin typeface="汉仪雅酷黑-65J" panose="00020600040101010101" charset="-122"/>
                  <a:ea typeface="汉仪雅酷黑-65J" panose="00020600040101010101" charset="-122"/>
                </a:rPr>
                <a:t>）</a:t>
              </a:r>
              <a:endParaRPr lang="zh-CN" altLang="en-US" sz="2000" dirty="0">
                <a:solidFill>
                  <a:schemeClr val="bg1"/>
                </a:solidFill>
                <a:latin typeface="汉仪雅酷黑-65J" panose="00020600040101010101" charset="-122"/>
                <a:ea typeface="汉仪雅酷黑-65J" panose="00020600040101010101" charset="-122"/>
              </a:endParaRPr>
            </a:p>
          </p:txBody>
        </p:sp>
        <p:cxnSp>
          <p:nvCxnSpPr>
            <p:cNvPr id="26" name="直接连接符 25"/>
            <p:cNvCxnSpPr/>
            <p:nvPr/>
          </p:nvCxnSpPr>
          <p:spPr>
            <a:xfrm>
              <a:off x="6777" y="5415"/>
              <a:ext cx="1193"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a:off x="333375" y="201930"/>
            <a:ext cx="2607310" cy="645160"/>
            <a:chOff x="7500" y="357"/>
            <a:chExt cx="4106" cy="1016"/>
          </a:xfrm>
        </p:grpSpPr>
        <p:sp>
          <p:nvSpPr>
            <p:cNvPr id="30" name="文本框 29"/>
            <p:cNvSpPr txBox="1"/>
            <p:nvPr/>
          </p:nvSpPr>
          <p:spPr>
            <a:xfrm>
              <a:off x="7977" y="357"/>
              <a:ext cx="3209" cy="1016"/>
            </a:xfrm>
            <a:prstGeom prst="rect">
              <a:avLst/>
            </a:prstGeom>
            <a:noFill/>
          </p:spPr>
          <p:txBody>
            <a:bodyPr wrap="square" rtlCol="0" anchor="t">
              <a:spAutoFit/>
            </a:bodyPr>
            <a:lstStyle/>
            <a:p>
              <a:r>
                <a:rPr lang="zh-CN" altLang="en-US" sz="3600">
                  <a:latin typeface="汉仪雅酷黑-65J" panose="00020600040101010101" charset="-122"/>
                  <a:ea typeface="汉仪雅酷黑-65J" panose="00020600040101010101" charset="-122"/>
                </a:rPr>
                <a:t>重要赛事</a:t>
              </a:r>
              <a:endParaRPr lang="zh-CN" altLang="en-US" sz="3600">
                <a:latin typeface="汉仪雅酷黑-65J" panose="00020600040101010101" charset="-122"/>
                <a:ea typeface="汉仪雅酷黑-65J" panose="00020600040101010101" charset="-122"/>
              </a:endParaRPr>
            </a:p>
          </p:txBody>
        </p:sp>
        <p:sp>
          <p:nvSpPr>
            <p:cNvPr id="31" name="矩形 30"/>
            <p:cNvSpPr/>
            <p:nvPr/>
          </p:nvSpPr>
          <p:spPr>
            <a:xfrm>
              <a:off x="7500" y="72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1319" y="72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1"/>
          <a:stretch>
            <a:fillRect/>
          </a:stretch>
        </p:blipFill>
        <p:spPr>
          <a:xfrm>
            <a:off x="10306735" y="4608902"/>
            <a:ext cx="1679799" cy="1639531"/>
          </a:xfrm>
          <a:prstGeom prst="rect">
            <a:avLst/>
          </a:prstGeom>
        </p:spPr>
      </p:pic>
      <p:pic>
        <p:nvPicPr>
          <p:cNvPr id="7" name="Picture 2" descr="国王杯首轮：马竞战第五级别球队，黄-西甲-马竞专区-虎扑社区"/>
          <p:cNvPicPr>
            <a:picLocks noChangeAspect="1" noChangeArrowheads="1"/>
          </p:cNvPicPr>
          <p:nvPr/>
        </p:nvPicPr>
        <p:blipFill rotWithShape="1">
          <a:blip r:embed="rId2">
            <a:extLst>
              <a:ext uri="{28A0092B-C50C-407E-A947-70E740481C1C}">
                <a14:useLocalDpi xmlns:a14="http://schemas.microsoft.com/office/drawing/2010/main" val="0"/>
              </a:ext>
            </a:extLst>
          </a:blip>
          <a:srcRect l="24973" r="25256"/>
          <a:stretch>
            <a:fillRect/>
          </a:stretch>
        </p:blipFill>
        <p:spPr bwMode="auto">
          <a:xfrm>
            <a:off x="279105" y="4489205"/>
            <a:ext cx="1530794" cy="20504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igue des champions : le PSG avec la Juventus et Benfica, l'OM bien loti  après le tirage au sort de la phase de poules"/>
          <p:cNvPicPr>
            <a:picLocks noChangeAspect="1" noChangeArrowheads="1"/>
          </p:cNvPicPr>
          <p:nvPr/>
        </p:nvPicPr>
        <p:blipFill rotWithShape="1">
          <a:blip r:embed="rId3">
            <a:extLst>
              <a:ext uri="{28A0092B-C50C-407E-A947-70E740481C1C}">
                <a14:useLocalDpi xmlns:a14="http://schemas.microsoft.com/office/drawing/2010/main" val="0"/>
              </a:ext>
            </a:extLst>
          </a:blip>
          <a:srcRect l="28684" t="29713" r="22733" b="7669"/>
          <a:stretch>
            <a:fillRect/>
          </a:stretch>
        </p:blipFill>
        <p:spPr bwMode="auto">
          <a:xfrm>
            <a:off x="7766121" y="470371"/>
            <a:ext cx="1667439" cy="214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pright={{{upr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408" y="940849"/>
            <a:ext cx="1486531" cy="141401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5"/>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5" y="1294130"/>
            <a:ext cx="12192000" cy="44018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梯形 5"/>
          <p:cNvSpPr/>
          <p:nvPr/>
        </p:nvSpPr>
        <p:spPr>
          <a:xfrm>
            <a:off x="3614420" y="769620"/>
            <a:ext cx="4963160" cy="525145"/>
          </a:xfrm>
          <a:prstGeom prst="trapezoid">
            <a:avLst>
              <a:gd name="adj" fmla="val 830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473997" y="3471890"/>
            <a:ext cx="5063539" cy="830997"/>
          </a:xfrm>
          <a:prstGeom prst="rect">
            <a:avLst/>
          </a:prstGeom>
          <a:noFill/>
        </p:spPr>
        <p:txBody>
          <a:bodyPr wrap="square" rtlCol="0" anchor="t">
            <a:spAutoFit/>
          </a:bodyPr>
          <a:lstStyle/>
          <a:p>
            <a:r>
              <a:rPr lang="zh-CN" altLang="en-US" sz="4800" dirty="0">
                <a:latin typeface="汉仪雅酷黑-65J" panose="00020600040101010101" charset="-122"/>
                <a:ea typeface="汉仪雅酷黑-65J" panose="00020600040101010101" charset="-122"/>
              </a:rPr>
              <a:t>西甲财政公平规则</a:t>
            </a:r>
            <a:endParaRPr lang="zh-CN" altLang="en-US" sz="4800" dirty="0">
              <a:latin typeface="汉仪雅酷黑-65J" panose="00020600040101010101" charset="-122"/>
              <a:ea typeface="汉仪雅酷黑-65J" panose="00020600040101010101" charset="-122"/>
            </a:endParaRPr>
          </a:p>
        </p:txBody>
      </p:sp>
      <p:sp>
        <p:nvSpPr>
          <p:cNvPr id="10" name="等腰三角形 9"/>
          <p:cNvSpPr/>
          <p:nvPr/>
        </p:nvSpPr>
        <p:spPr>
          <a:xfrm flipH="1" flipV="1">
            <a:off x="4050665" y="769620"/>
            <a:ext cx="4079875" cy="2159635"/>
          </a:xfrm>
          <a:prstGeom prst="triangl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01640" y="1151890"/>
            <a:ext cx="1200970" cy="1015663"/>
          </a:xfrm>
          <a:prstGeom prst="rect">
            <a:avLst/>
          </a:prstGeom>
          <a:noFill/>
        </p:spPr>
        <p:txBody>
          <a:bodyPr wrap="none" rtlCol="0">
            <a:spAutoFit/>
          </a:bodyPr>
          <a:lstStyle/>
          <a:p>
            <a:r>
              <a:rPr lang="en-US" altLang="zh-CN" sz="6000" dirty="0">
                <a:solidFill>
                  <a:schemeClr val="bg1"/>
                </a:solidFill>
                <a:latin typeface="汉仪雅酷黑-65J" panose="00020600040101010101" charset="-122"/>
                <a:ea typeface="汉仪雅酷黑-65J" panose="00020600040101010101" charset="-122"/>
              </a:rPr>
              <a:t>03</a:t>
            </a:r>
            <a:endParaRPr lang="en-US" altLang="zh-CN" sz="6000" dirty="0">
              <a:solidFill>
                <a:schemeClr val="bg1"/>
              </a:solidFill>
              <a:latin typeface="汉仪雅酷黑-65J" panose="00020600040101010101" charset="-122"/>
              <a:ea typeface="汉仪雅酷黑-65J" panose="00020600040101010101" charset="-122"/>
            </a:endParaRPr>
          </a:p>
        </p:txBody>
      </p:sp>
      <p:sp>
        <p:nvSpPr>
          <p:cNvPr id="21" name="矩形 20"/>
          <p:cNvSpPr/>
          <p:nvPr/>
        </p:nvSpPr>
        <p:spPr>
          <a:xfrm>
            <a:off x="530860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08457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86054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3328486" y="3398410"/>
            <a:ext cx="1177925" cy="1024255"/>
          </a:xfrm>
          <a:prstGeom prst="rect">
            <a:avLst/>
          </a:prstGeom>
        </p:spPr>
      </p:pic>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组合 4"/>
          <p:cNvGrpSpPr/>
          <p:nvPr/>
        </p:nvGrpSpPr>
        <p:grpSpPr>
          <a:xfrm>
            <a:off x="474248" y="1455371"/>
            <a:ext cx="5629910" cy="4192270"/>
            <a:chOff x="9900" y="3578"/>
            <a:chExt cx="8866" cy="6602"/>
          </a:xfrm>
        </p:grpSpPr>
        <p:sp>
          <p:nvSpPr>
            <p:cNvPr id="14" name="菱形 13"/>
            <p:cNvSpPr/>
            <p:nvPr/>
          </p:nvSpPr>
          <p:spPr>
            <a:xfrm>
              <a:off x="9900" y="3708"/>
              <a:ext cx="1027" cy="1027"/>
            </a:xfrm>
            <a:prstGeom prst="diamond">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a:off x="10178" y="5833"/>
              <a:ext cx="1027" cy="1027"/>
            </a:xfrm>
            <a:prstGeom prst="diamond">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a:off x="9900" y="8423"/>
              <a:ext cx="1027" cy="1027"/>
            </a:xfrm>
            <a:prstGeom prst="diamond">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070" y="3932"/>
              <a:ext cx="688" cy="580"/>
            </a:xfrm>
            <a:prstGeom prst="rect">
              <a:avLst/>
            </a:prstGeom>
            <a:noFill/>
          </p:spPr>
          <p:txBody>
            <a:bodyPr wrap="none" rtlCol="0">
              <a:spAutoFit/>
            </a:bodyPr>
            <a:lstStyle/>
            <a:p>
              <a:r>
                <a:rPr lang="en-US" altLang="zh-CN">
                  <a:solidFill>
                    <a:schemeClr val="bg1"/>
                  </a:solidFill>
                  <a:latin typeface="汉仪宋韵朗黑W" panose="00020600040101010101" charset="-122"/>
                  <a:ea typeface="汉仪宋韵朗黑W" panose="00020600040101010101" charset="-122"/>
                </a:rPr>
                <a:t>01</a:t>
              </a:r>
              <a:endParaRPr lang="en-US" altLang="zh-CN">
                <a:solidFill>
                  <a:schemeClr val="bg1"/>
                </a:solidFill>
                <a:latin typeface="汉仪宋韵朗黑W" panose="00020600040101010101" charset="-122"/>
                <a:ea typeface="汉仪宋韵朗黑W" panose="00020600040101010101" charset="-122"/>
              </a:endParaRPr>
            </a:p>
          </p:txBody>
        </p:sp>
        <p:sp>
          <p:nvSpPr>
            <p:cNvPr id="19" name="文本框 18"/>
            <p:cNvSpPr txBox="1"/>
            <p:nvPr/>
          </p:nvSpPr>
          <p:spPr>
            <a:xfrm>
              <a:off x="10348" y="6041"/>
              <a:ext cx="688" cy="580"/>
            </a:xfrm>
            <a:prstGeom prst="rect">
              <a:avLst/>
            </a:prstGeom>
            <a:noFill/>
          </p:spPr>
          <p:txBody>
            <a:bodyPr wrap="none" rtlCol="0">
              <a:spAutoFit/>
            </a:bodyPr>
            <a:lstStyle/>
            <a:p>
              <a:r>
                <a:rPr lang="en-US" altLang="zh-CN" dirty="0">
                  <a:solidFill>
                    <a:schemeClr val="bg1"/>
                  </a:solidFill>
                  <a:latin typeface="汉仪宋韵朗黑W" panose="00020600040101010101" charset="-122"/>
                  <a:ea typeface="汉仪宋韵朗黑W" panose="00020600040101010101" charset="-122"/>
                </a:rPr>
                <a:t>02</a:t>
              </a:r>
              <a:endParaRPr lang="en-US" altLang="zh-CN" dirty="0">
                <a:solidFill>
                  <a:schemeClr val="bg1"/>
                </a:solidFill>
                <a:latin typeface="汉仪宋韵朗黑W" panose="00020600040101010101" charset="-122"/>
                <a:ea typeface="汉仪宋韵朗黑W" panose="00020600040101010101" charset="-122"/>
              </a:endParaRPr>
            </a:p>
          </p:txBody>
        </p:sp>
        <p:sp>
          <p:nvSpPr>
            <p:cNvPr id="20" name="文本框 19"/>
            <p:cNvSpPr txBox="1"/>
            <p:nvPr/>
          </p:nvSpPr>
          <p:spPr>
            <a:xfrm>
              <a:off x="10070" y="8646"/>
              <a:ext cx="688" cy="580"/>
            </a:xfrm>
            <a:prstGeom prst="rect">
              <a:avLst/>
            </a:prstGeom>
            <a:noFill/>
          </p:spPr>
          <p:txBody>
            <a:bodyPr wrap="none" rtlCol="0">
              <a:spAutoFit/>
            </a:bodyPr>
            <a:lstStyle/>
            <a:p>
              <a:r>
                <a:rPr lang="en-US" altLang="zh-CN">
                  <a:solidFill>
                    <a:schemeClr val="bg1"/>
                  </a:solidFill>
                  <a:latin typeface="汉仪宋韵朗黑W" panose="00020600040101010101" charset="-122"/>
                  <a:ea typeface="汉仪宋韵朗黑W" panose="00020600040101010101" charset="-122"/>
                </a:rPr>
                <a:t>03</a:t>
              </a:r>
              <a:endParaRPr lang="en-US" altLang="zh-CN">
                <a:solidFill>
                  <a:schemeClr val="bg1"/>
                </a:solidFill>
                <a:latin typeface="汉仪宋韵朗黑W" panose="00020600040101010101" charset="-122"/>
                <a:ea typeface="汉仪宋韵朗黑W" panose="00020600040101010101" charset="-122"/>
              </a:endParaRPr>
            </a:p>
          </p:txBody>
        </p:sp>
        <p:sp>
          <p:nvSpPr>
            <p:cNvPr id="21" name="文本框 20"/>
            <p:cNvSpPr txBox="1"/>
            <p:nvPr/>
          </p:nvSpPr>
          <p:spPr>
            <a:xfrm>
              <a:off x="10980" y="3578"/>
              <a:ext cx="7155" cy="1379"/>
            </a:xfrm>
            <a:prstGeom prst="rect">
              <a:avLst/>
            </a:prstGeom>
            <a:noFill/>
          </p:spPr>
          <p:txBody>
            <a:bodyPr wrap="square" rtlCol="0" anchor="t">
              <a:spAutoFit/>
            </a:bodyPr>
            <a:lstStyle/>
            <a:p>
              <a:pPr algn="l">
                <a:lnSpc>
                  <a:spcPct val="150000"/>
                </a:lnSpc>
              </a:pPr>
              <a:r>
                <a:rPr lang="zh-CN" altLang="en-US" sz="1700" b="1" dirty="0">
                  <a:solidFill>
                    <a:schemeClr val="tx1"/>
                  </a:solidFill>
                  <a:latin typeface="微软雅黑" pitchFamily="34" charset="-122"/>
                  <a:ea typeface="微软雅黑" pitchFamily="34" charset="-122"/>
                  <a:sym typeface="+mn-ea"/>
                </a:rPr>
                <a:t>财务监管机构：</a:t>
              </a:r>
              <a:r>
                <a:rPr lang="zh-CN" altLang="en-US" sz="1700" dirty="0">
                  <a:solidFill>
                    <a:schemeClr val="tx1"/>
                  </a:solidFill>
                  <a:latin typeface="微软雅黑" pitchFamily="34" charset="-122"/>
                  <a:ea typeface="微软雅黑" pitchFamily="34" charset="-122"/>
                  <a:sym typeface="+mn-ea"/>
                </a:rPr>
                <a:t>西甲财政公平规则的执行和监管机构是</a:t>
              </a:r>
              <a:r>
                <a:rPr lang="zh-CN" altLang="en-US" sz="1700" b="1" dirty="0">
                  <a:solidFill>
                    <a:schemeClr val="tx1"/>
                  </a:solidFill>
                  <a:latin typeface="微软雅黑" pitchFamily="34" charset="-122"/>
                  <a:ea typeface="微软雅黑" pitchFamily="34" charset="-122"/>
                  <a:sym typeface="+mn-ea"/>
                </a:rPr>
                <a:t>西班牙职业足球联盟</a:t>
              </a:r>
              <a:r>
                <a:rPr lang="zh-CN" altLang="en-US" sz="1700" dirty="0">
                  <a:solidFill>
                    <a:schemeClr val="tx1"/>
                  </a:solidFill>
                  <a:latin typeface="微软雅黑" pitchFamily="34" charset="-122"/>
                  <a:ea typeface="微软雅黑" pitchFamily="34" charset="-122"/>
                  <a:sym typeface="+mn-ea"/>
                </a:rPr>
                <a:t>（LFP）。</a:t>
              </a:r>
              <a:endParaRPr lang="zh-CN" altLang="en-US" sz="1700" dirty="0">
                <a:solidFill>
                  <a:schemeClr val="tx1"/>
                </a:solidFill>
                <a:latin typeface="微软雅黑" pitchFamily="34" charset="-122"/>
                <a:ea typeface="微软雅黑" pitchFamily="34" charset="-122"/>
                <a:sym typeface="+mn-ea"/>
              </a:endParaRPr>
            </a:p>
          </p:txBody>
        </p:sp>
        <p:sp>
          <p:nvSpPr>
            <p:cNvPr id="23" name="文本框 22"/>
            <p:cNvSpPr txBox="1"/>
            <p:nvPr/>
          </p:nvSpPr>
          <p:spPr>
            <a:xfrm>
              <a:off x="11320" y="5311"/>
              <a:ext cx="7446" cy="2545"/>
            </a:xfrm>
            <a:prstGeom prst="rect">
              <a:avLst/>
            </a:prstGeom>
            <a:noFill/>
          </p:spPr>
          <p:txBody>
            <a:bodyPr wrap="square" rtlCol="0" anchor="t">
              <a:spAutoFit/>
            </a:bodyPr>
            <a:lstStyle/>
            <a:p>
              <a:pPr algn="l">
                <a:lnSpc>
                  <a:spcPct val="150000"/>
                </a:lnSpc>
              </a:pPr>
              <a:r>
                <a:rPr lang="zh-CN" altLang="en-US" sz="1700" b="1" dirty="0">
                  <a:solidFill>
                    <a:schemeClr val="tx1"/>
                  </a:solidFill>
                  <a:latin typeface="微软雅黑" pitchFamily="34" charset="-122"/>
                  <a:ea typeface="微软雅黑" pitchFamily="34" charset="-122"/>
                  <a:sym typeface="+mn-ea"/>
                </a:rPr>
                <a:t>俱乐部财务报告：</a:t>
              </a:r>
              <a:r>
                <a:rPr lang="zh-CN" altLang="en-US" sz="1700" dirty="0">
                  <a:solidFill>
                    <a:schemeClr val="tx1"/>
                  </a:solidFill>
                  <a:latin typeface="微软雅黑" pitchFamily="34" charset="-122"/>
                  <a:ea typeface="微软雅黑" pitchFamily="34" charset="-122"/>
                  <a:sym typeface="+mn-ea"/>
                </a:rPr>
                <a:t>所有西甲俱乐部必须在每个赛季结束后提交财务报告，报告必须详细记录俱乐部的收入和支出情况。财务报告必须包括俱乐部的资产负债表和损益表。</a:t>
              </a:r>
              <a:endParaRPr lang="zh-CN" altLang="en-US" sz="1700" dirty="0">
                <a:solidFill>
                  <a:schemeClr val="tx1"/>
                </a:solidFill>
                <a:latin typeface="微软雅黑" pitchFamily="34" charset="-122"/>
                <a:ea typeface="微软雅黑" pitchFamily="34" charset="-122"/>
                <a:sym typeface="+mn-ea"/>
              </a:endParaRPr>
            </a:p>
          </p:txBody>
        </p:sp>
        <p:sp>
          <p:nvSpPr>
            <p:cNvPr id="25" name="文本框 24"/>
            <p:cNvSpPr txBox="1"/>
            <p:nvPr/>
          </p:nvSpPr>
          <p:spPr>
            <a:xfrm>
              <a:off x="11065" y="8246"/>
              <a:ext cx="7447" cy="1934"/>
            </a:xfrm>
            <a:prstGeom prst="rect">
              <a:avLst/>
            </a:prstGeom>
            <a:noFill/>
          </p:spPr>
          <p:txBody>
            <a:bodyPr wrap="square" rtlCol="0" anchor="t">
              <a:spAutoFit/>
            </a:bodyPr>
            <a:lstStyle/>
            <a:p>
              <a:pPr algn="l">
                <a:lnSpc>
                  <a:spcPct val="150000"/>
                </a:lnSpc>
              </a:pPr>
              <a:r>
                <a:rPr lang="zh-CN" altLang="en-US" sz="1700" b="1" i="0" dirty="0">
                  <a:effectLst/>
                  <a:latin typeface="Söhne"/>
                </a:rPr>
                <a:t>财务公开透明：</a:t>
              </a:r>
              <a:r>
                <a:rPr lang="zh-CN" altLang="en-US" sz="1700" b="0" i="0" dirty="0">
                  <a:effectLst/>
                  <a:latin typeface="Söhne"/>
                </a:rPr>
                <a:t>西甲联赛要求俱乐部对其财务报告和财务状况进行公开透明，以便联赛和球迷了解俱乐部的财务状况。</a:t>
              </a:r>
              <a:endParaRPr lang="zh-CN" altLang="en-US" sz="1700" b="0" i="0" dirty="0">
                <a:effectLst/>
                <a:latin typeface="Söhne"/>
              </a:endParaRPr>
            </a:p>
          </p:txBody>
        </p:sp>
      </p:grpSp>
      <p:grpSp>
        <p:nvGrpSpPr>
          <p:cNvPr id="2" name="组合 1"/>
          <p:cNvGrpSpPr/>
          <p:nvPr/>
        </p:nvGrpSpPr>
        <p:grpSpPr>
          <a:xfrm>
            <a:off x="283210" y="213995"/>
            <a:ext cx="3874135" cy="583565"/>
            <a:chOff x="6937" y="680"/>
            <a:chExt cx="6101" cy="919"/>
          </a:xfrm>
        </p:grpSpPr>
        <p:sp>
          <p:nvSpPr>
            <p:cNvPr id="4" name="文本框 3"/>
            <p:cNvSpPr txBox="1"/>
            <p:nvPr/>
          </p:nvSpPr>
          <p:spPr>
            <a:xfrm>
              <a:off x="7304" y="680"/>
              <a:ext cx="5645" cy="919"/>
            </a:xfrm>
            <a:prstGeom prst="rect">
              <a:avLst/>
            </a:prstGeom>
            <a:noFill/>
          </p:spPr>
          <p:txBody>
            <a:bodyPr wrap="square" rtlCol="0" anchor="t">
              <a:spAutoFit/>
            </a:bodyPr>
            <a:lstStyle/>
            <a:p>
              <a:r>
                <a:rPr lang="zh-CN" altLang="en-US" sz="3200">
                  <a:latin typeface="汉仪雅酷黑-65J" panose="00020600040101010101" charset="-122"/>
                  <a:ea typeface="汉仪雅酷黑-65J" panose="00020600040101010101" charset="-122"/>
                </a:rPr>
                <a:t>西甲财政公平规则</a:t>
              </a:r>
              <a:endParaRPr lang="zh-CN" altLang="en-US" sz="3200">
                <a:latin typeface="汉仪雅酷黑-65J" panose="00020600040101010101" charset="-122"/>
                <a:ea typeface="汉仪雅酷黑-65J" panose="00020600040101010101" charset="-122"/>
              </a:endParaRPr>
            </a:p>
          </p:txBody>
        </p:sp>
        <p:sp>
          <p:nvSpPr>
            <p:cNvPr id="8" name="矩形 7"/>
            <p:cNvSpPr/>
            <p:nvPr/>
          </p:nvSpPr>
          <p:spPr>
            <a:xfrm>
              <a:off x="6937" y="99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2751" y="977"/>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7" name="图片 26"/>
          <p:cNvPicPr>
            <a:picLocks noChangeAspect="1"/>
          </p:cNvPicPr>
          <p:nvPr/>
        </p:nvPicPr>
        <p:blipFill>
          <a:blip r:embed="rId1"/>
          <a:stretch>
            <a:fillRect/>
          </a:stretch>
        </p:blipFill>
        <p:spPr>
          <a:xfrm>
            <a:off x="11014075" y="36195"/>
            <a:ext cx="1177925" cy="1024255"/>
          </a:xfrm>
          <a:prstGeom prst="rect">
            <a:avLst/>
          </a:prstGeom>
        </p:spPr>
      </p:pic>
      <p:grpSp>
        <p:nvGrpSpPr>
          <p:cNvPr id="7" name="组合 6"/>
          <p:cNvGrpSpPr/>
          <p:nvPr/>
        </p:nvGrpSpPr>
        <p:grpSpPr>
          <a:xfrm>
            <a:off x="6084815" y="1135966"/>
            <a:ext cx="5709920" cy="4860290"/>
            <a:chOff x="9900" y="3358"/>
            <a:chExt cx="8992" cy="7654"/>
          </a:xfrm>
        </p:grpSpPr>
        <p:sp>
          <p:nvSpPr>
            <p:cNvPr id="11" name="菱形 10"/>
            <p:cNvSpPr/>
            <p:nvPr/>
          </p:nvSpPr>
          <p:spPr>
            <a:xfrm>
              <a:off x="9900" y="4002"/>
              <a:ext cx="1027" cy="1027"/>
            </a:xfrm>
            <a:prstGeom prst="diamond">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p:nvSpPr>
          <p:spPr>
            <a:xfrm>
              <a:off x="10232" y="6054"/>
              <a:ext cx="1027" cy="1027"/>
            </a:xfrm>
            <a:prstGeom prst="diamond">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菱形 23"/>
            <p:cNvSpPr/>
            <p:nvPr/>
          </p:nvSpPr>
          <p:spPr>
            <a:xfrm>
              <a:off x="10032" y="8564"/>
              <a:ext cx="1027" cy="1027"/>
            </a:xfrm>
            <a:prstGeom prst="diamond">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070" y="4228"/>
              <a:ext cx="688" cy="580"/>
            </a:xfrm>
            <a:prstGeom prst="rect">
              <a:avLst/>
            </a:prstGeom>
            <a:noFill/>
          </p:spPr>
          <p:txBody>
            <a:bodyPr wrap="none" rtlCol="0">
              <a:spAutoFit/>
            </a:bodyPr>
            <a:lstStyle/>
            <a:p>
              <a:r>
                <a:rPr lang="en-US" altLang="zh-CN" dirty="0">
                  <a:solidFill>
                    <a:schemeClr val="bg1"/>
                  </a:solidFill>
                  <a:latin typeface="汉仪宋韵朗黑W" panose="00020600040101010101" charset="-122"/>
                  <a:ea typeface="汉仪宋韵朗黑W" panose="00020600040101010101" charset="-122"/>
                </a:rPr>
                <a:t>04</a:t>
              </a:r>
              <a:endParaRPr lang="en-US" altLang="zh-CN" dirty="0">
                <a:solidFill>
                  <a:schemeClr val="bg1"/>
                </a:solidFill>
                <a:latin typeface="汉仪宋韵朗黑W" panose="00020600040101010101" charset="-122"/>
                <a:ea typeface="汉仪宋韵朗黑W" panose="00020600040101010101" charset="-122"/>
              </a:endParaRPr>
            </a:p>
          </p:txBody>
        </p:sp>
        <p:sp>
          <p:nvSpPr>
            <p:cNvPr id="29" name="文本框 28"/>
            <p:cNvSpPr txBox="1"/>
            <p:nvPr/>
          </p:nvSpPr>
          <p:spPr>
            <a:xfrm>
              <a:off x="10402" y="6260"/>
              <a:ext cx="688" cy="580"/>
            </a:xfrm>
            <a:prstGeom prst="rect">
              <a:avLst/>
            </a:prstGeom>
            <a:noFill/>
          </p:spPr>
          <p:txBody>
            <a:bodyPr wrap="none" rtlCol="0">
              <a:spAutoFit/>
            </a:bodyPr>
            <a:lstStyle/>
            <a:p>
              <a:r>
                <a:rPr lang="en-US" altLang="zh-CN" dirty="0">
                  <a:solidFill>
                    <a:schemeClr val="bg1"/>
                  </a:solidFill>
                  <a:latin typeface="汉仪宋韵朗黑W" panose="00020600040101010101" charset="-122"/>
                  <a:ea typeface="汉仪宋韵朗黑W" panose="00020600040101010101" charset="-122"/>
                </a:rPr>
                <a:t>05</a:t>
              </a:r>
              <a:endParaRPr lang="en-US" altLang="zh-CN" dirty="0">
                <a:solidFill>
                  <a:schemeClr val="bg1"/>
                </a:solidFill>
                <a:latin typeface="汉仪宋韵朗黑W" panose="00020600040101010101" charset="-122"/>
                <a:ea typeface="汉仪宋韵朗黑W" panose="00020600040101010101" charset="-122"/>
              </a:endParaRPr>
            </a:p>
          </p:txBody>
        </p:sp>
        <p:sp>
          <p:nvSpPr>
            <p:cNvPr id="30" name="文本框 29"/>
            <p:cNvSpPr txBox="1"/>
            <p:nvPr/>
          </p:nvSpPr>
          <p:spPr>
            <a:xfrm>
              <a:off x="10201" y="8758"/>
              <a:ext cx="688" cy="580"/>
            </a:xfrm>
            <a:prstGeom prst="rect">
              <a:avLst/>
            </a:prstGeom>
            <a:noFill/>
          </p:spPr>
          <p:txBody>
            <a:bodyPr wrap="none" rtlCol="0">
              <a:spAutoFit/>
            </a:bodyPr>
            <a:lstStyle/>
            <a:p>
              <a:r>
                <a:rPr lang="en-US" altLang="zh-CN" dirty="0">
                  <a:solidFill>
                    <a:schemeClr val="bg1"/>
                  </a:solidFill>
                  <a:latin typeface="汉仪宋韵朗黑W" panose="00020600040101010101" charset="-122"/>
                  <a:ea typeface="汉仪宋韵朗黑W" panose="00020600040101010101" charset="-122"/>
                </a:rPr>
                <a:t>06</a:t>
              </a:r>
              <a:endParaRPr lang="en-US" altLang="zh-CN" dirty="0">
                <a:solidFill>
                  <a:schemeClr val="bg1"/>
                </a:solidFill>
                <a:latin typeface="汉仪宋韵朗黑W" panose="00020600040101010101" charset="-122"/>
                <a:ea typeface="汉仪宋韵朗黑W" panose="00020600040101010101" charset="-122"/>
              </a:endParaRPr>
            </a:p>
          </p:txBody>
        </p:sp>
        <p:sp>
          <p:nvSpPr>
            <p:cNvPr id="31" name="文本框 30"/>
            <p:cNvSpPr txBox="1"/>
            <p:nvPr/>
          </p:nvSpPr>
          <p:spPr>
            <a:xfrm>
              <a:off x="11260" y="3358"/>
              <a:ext cx="6670" cy="1997"/>
            </a:xfrm>
            <a:prstGeom prst="rect">
              <a:avLst/>
            </a:prstGeom>
            <a:noFill/>
          </p:spPr>
          <p:txBody>
            <a:bodyPr wrap="square" rtlCol="0" anchor="t">
              <a:spAutoFit/>
            </a:bodyPr>
            <a:lstStyle/>
            <a:p>
              <a:pPr algn="l">
                <a:lnSpc>
                  <a:spcPct val="150000"/>
                </a:lnSpc>
              </a:pPr>
              <a:r>
                <a:rPr lang="zh-CN" altLang="en-US" sz="1700" b="1" dirty="0">
                  <a:solidFill>
                    <a:schemeClr val="tx1"/>
                  </a:solidFill>
                  <a:latin typeface="微软雅黑" pitchFamily="34" charset="-122"/>
                  <a:ea typeface="微软雅黑" pitchFamily="34" charset="-122"/>
                  <a:sym typeface="+mn-ea"/>
                </a:rPr>
                <a:t>支出限制：</a:t>
              </a:r>
              <a:r>
                <a:rPr lang="zh-CN" altLang="en-US" sz="1700" dirty="0">
                  <a:solidFill>
                    <a:schemeClr val="tx1"/>
                  </a:solidFill>
                  <a:latin typeface="微软雅黑" pitchFamily="34" charset="-122"/>
                  <a:ea typeface="微软雅黑" pitchFamily="34" charset="-122"/>
                  <a:sym typeface="+mn-ea"/>
                </a:rPr>
                <a:t>西甲联赛规定俱乐部的转会支出不能超过俱乐部收入的50%，球员工资不能超过</a:t>
              </a:r>
              <a:r>
                <a:rPr lang="en-US" altLang="zh-CN" sz="1700" dirty="0">
                  <a:solidFill>
                    <a:schemeClr val="tx1"/>
                  </a:solidFill>
                  <a:latin typeface="微软雅黑" pitchFamily="34" charset="-122"/>
                  <a:ea typeface="微软雅黑" pitchFamily="34" charset="-122"/>
                  <a:sym typeface="+mn-ea"/>
                </a:rPr>
                <a:t>70%</a:t>
              </a:r>
              <a:r>
                <a:rPr lang="zh-CN" altLang="en-US" sz="1700" dirty="0">
                  <a:solidFill>
                    <a:schemeClr val="tx1"/>
                  </a:solidFill>
                  <a:latin typeface="微软雅黑" pitchFamily="34" charset="-122"/>
                  <a:ea typeface="宋体" charset="0"/>
                  <a:sym typeface="+mn-ea"/>
                </a:rPr>
                <a:t>。</a:t>
              </a:r>
              <a:endParaRPr lang="zh-CN" altLang="en-US" sz="1700" dirty="0">
                <a:solidFill>
                  <a:schemeClr val="tx1"/>
                </a:solidFill>
                <a:latin typeface="微软雅黑" pitchFamily="34" charset="-122"/>
                <a:ea typeface="宋体" charset="0"/>
                <a:sym typeface="+mn-ea"/>
              </a:endParaRPr>
            </a:p>
          </p:txBody>
        </p:sp>
        <p:sp>
          <p:nvSpPr>
            <p:cNvPr id="32" name="文本框 31"/>
            <p:cNvSpPr txBox="1"/>
            <p:nvPr/>
          </p:nvSpPr>
          <p:spPr>
            <a:xfrm>
              <a:off x="11446" y="5513"/>
              <a:ext cx="7446" cy="2545"/>
            </a:xfrm>
            <a:prstGeom prst="rect">
              <a:avLst/>
            </a:prstGeom>
            <a:noFill/>
          </p:spPr>
          <p:txBody>
            <a:bodyPr wrap="square" rtlCol="0" anchor="t">
              <a:spAutoFit/>
            </a:bodyPr>
            <a:lstStyle/>
            <a:p>
              <a:pPr algn="just">
                <a:lnSpc>
                  <a:spcPct val="150000"/>
                </a:lnSpc>
              </a:pPr>
              <a:r>
                <a:rPr lang="zh-CN" altLang="en-US" sz="1700" b="1" dirty="0">
                  <a:solidFill>
                    <a:schemeClr val="tx1"/>
                  </a:solidFill>
                  <a:latin typeface="微软雅黑" pitchFamily="34" charset="-122"/>
                  <a:ea typeface="微软雅黑" pitchFamily="34" charset="-122"/>
                  <a:sym typeface="+mn-ea"/>
                </a:rPr>
                <a:t>财政平衡指数（EBITDA）：</a:t>
              </a:r>
              <a:r>
                <a:rPr lang="zh-CN" altLang="en-US" sz="1700" dirty="0">
                  <a:solidFill>
                    <a:schemeClr val="tx1"/>
                  </a:solidFill>
                  <a:latin typeface="微软雅黑" pitchFamily="34" charset="-122"/>
                  <a:ea typeface="微软雅黑" pitchFamily="34" charset="-122"/>
                  <a:sym typeface="+mn-ea"/>
                </a:rPr>
                <a:t>EBITDA是衡量俱乐部财务健康状况的指标，代表了俱乐部的收入和支出情况。西甲联赛规定俱乐部的EBITDA必须为正值，即收入必须大于支出。</a:t>
              </a:r>
              <a:endParaRPr lang="zh-CN" altLang="en-US" sz="1700" dirty="0">
                <a:solidFill>
                  <a:schemeClr val="tx1"/>
                </a:solidFill>
                <a:latin typeface="微软雅黑" pitchFamily="34" charset="-122"/>
                <a:ea typeface="微软雅黑" pitchFamily="34" charset="-122"/>
                <a:sym typeface="+mn-ea"/>
              </a:endParaRPr>
            </a:p>
          </p:txBody>
        </p:sp>
        <p:sp>
          <p:nvSpPr>
            <p:cNvPr id="33" name="文本框 32"/>
            <p:cNvSpPr txBox="1"/>
            <p:nvPr/>
          </p:nvSpPr>
          <p:spPr>
            <a:xfrm>
              <a:off x="11185" y="8467"/>
              <a:ext cx="6845" cy="2545"/>
            </a:xfrm>
            <a:prstGeom prst="rect">
              <a:avLst/>
            </a:prstGeom>
            <a:noFill/>
          </p:spPr>
          <p:txBody>
            <a:bodyPr wrap="square" rtlCol="0" anchor="t">
              <a:spAutoFit/>
            </a:bodyPr>
            <a:lstStyle/>
            <a:p>
              <a:pPr algn="just">
                <a:lnSpc>
                  <a:spcPct val="150000"/>
                </a:lnSpc>
              </a:pPr>
              <a:r>
                <a:rPr lang="zh-CN" altLang="en-US" sz="1700" b="1" dirty="0">
                  <a:solidFill>
                    <a:schemeClr val="tx1"/>
                  </a:solidFill>
                  <a:latin typeface="微软雅黑" pitchFamily="34" charset="-122"/>
                  <a:ea typeface="微软雅黑" pitchFamily="34" charset="-122"/>
                  <a:sym typeface="+mn-ea"/>
                </a:rPr>
                <a:t>罚款和扣分：</a:t>
              </a:r>
              <a:r>
                <a:rPr lang="zh-CN" altLang="en-US" sz="1700" dirty="0">
                  <a:solidFill>
                    <a:schemeClr val="tx1"/>
                  </a:solidFill>
                  <a:latin typeface="微软雅黑" pitchFamily="34" charset="-122"/>
                  <a:ea typeface="微软雅黑" pitchFamily="34" charset="-122"/>
                  <a:sym typeface="+mn-ea"/>
                </a:rPr>
                <a:t>如果俱乐部违反了财政公平规则，联赛可以对其实施罚款和积分扣除等惩罚措施。具体的惩罚措施取决于俱乐部违规的程度和严重程度。</a:t>
              </a:r>
              <a:endParaRPr lang="zh-CN" altLang="en-US" sz="1700" dirty="0">
                <a:solidFill>
                  <a:schemeClr val="tx1"/>
                </a:solidFill>
                <a:latin typeface="微软雅黑" pitchFamily="34" charset="-122"/>
                <a:ea typeface="微软雅黑" pitchFamily="34" charset="-122"/>
                <a:sym typeface="+mn-ea"/>
              </a:endParaRPr>
            </a:p>
          </p:txBody>
        </p:sp>
      </p:gr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21310" y="201930"/>
            <a:ext cx="3850005" cy="521970"/>
            <a:chOff x="6474" y="452"/>
            <a:chExt cx="6063" cy="822"/>
          </a:xfrm>
        </p:grpSpPr>
        <p:sp>
          <p:nvSpPr>
            <p:cNvPr id="11" name="文本框 10"/>
            <p:cNvSpPr txBox="1"/>
            <p:nvPr/>
          </p:nvSpPr>
          <p:spPr>
            <a:xfrm>
              <a:off x="6845" y="452"/>
              <a:ext cx="5673" cy="822"/>
            </a:xfrm>
            <a:prstGeom prst="rect">
              <a:avLst/>
            </a:prstGeom>
            <a:noFill/>
          </p:spPr>
          <p:txBody>
            <a:bodyPr wrap="square" rtlCol="0" anchor="t">
              <a:spAutoFit/>
            </a:bodyPr>
            <a:lstStyle/>
            <a:p>
              <a:r>
                <a:rPr lang="zh-CN" altLang="en-US" sz="2800">
                  <a:latin typeface="汉仪雅酷黑-65J" panose="00020600040101010101" charset="-122"/>
                  <a:ea typeface="汉仪雅酷黑-65J" panose="00020600040101010101" charset="-122"/>
                </a:rPr>
                <a:t>西班牙足球联赛体系</a:t>
              </a:r>
              <a:endParaRPr lang="zh-CN" altLang="en-US" sz="2800">
                <a:latin typeface="汉仪雅酷黑-65J" panose="00020600040101010101" charset="-122"/>
                <a:ea typeface="汉仪雅酷黑-65J" panose="00020600040101010101" charset="-122"/>
              </a:endParaRPr>
            </a:p>
          </p:txBody>
        </p:sp>
        <p:sp>
          <p:nvSpPr>
            <p:cNvPr id="5" name="矩形 4"/>
            <p:cNvSpPr/>
            <p:nvPr/>
          </p:nvSpPr>
          <p:spPr>
            <a:xfrm>
              <a:off x="6474" y="72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250" y="72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73245F95-0F20-4509-B25C-C356D5280578_1_105_c"/>
          <p:cNvPicPr>
            <a:picLocks noChangeAspect="1"/>
          </p:cNvPicPr>
          <p:nvPr/>
        </p:nvPicPr>
        <p:blipFill>
          <a:blip r:embed="rId1"/>
          <a:stretch>
            <a:fillRect/>
          </a:stretch>
        </p:blipFill>
        <p:spPr>
          <a:xfrm>
            <a:off x="863600" y="963930"/>
            <a:ext cx="10513695" cy="5497195"/>
          </a:xfrm>
          <a:prstGeom prst="rect">
            <a:avLst/>
          </a:prstGeom>
        </p:spPr>
      </p:pic>
      <p:sp>
        <p:nvSpPr>
          <p:cNvPr id="8" name="矩形 7"/>
          <p:cNvSpPr/>
          <p:nvPr/>
        </p:nvSpPr>
        <p:spPr>
          <a:xfrm>
            <a:off x="4420870" y="1461770"/>
            <a:ext cx="3908425" cy="700405"/>
          </a:xfrm>
          <a:prstGeom prst="rect">
            <a:avLst/>
          </a:prstGeom>
          <a:noFill/>
          <a:ln w="38100">
            <a:solidFill>
              <a:schemeClr val="accent6"/>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305289" y="214728"/>
            <a:ext cx="2784475" cy="582930"/>
            <a:chOff x="6860" y="429"/>
            <a:chExt cx="4385" cy="918"/>
          </a:xfrm>
        </p:grpSpPr>
        <p:sp>
          <p:nvSpPr>
            <p:cNvPr id="11" name="文本框 10"/>
            <p:cNvSpPr txBox="1"/>
            <p:nvPr/>
          </p:nvSpPr>
          <p:spPr>
            <a:xfrm>
              <a:off x="7356" y="429"/>
              <a:ext cx="3610" cy="919"/>
            </a:xfrm>
            <a:prstGeom prst="rect">
              <a:avLst/>
            </a:prstGeom>
            <a:noFill/>
          </p:spPr>
          <p:txBody>
            <a:bodyPr wrap="square" rtlCol="0" anchor="t">
              <a:spAutoFit/>
            </a:bodyPr>
            <a:lstStyle/>
            <a:p>
              <a:r>
                <a:rPr lang="zh-CN" altLang="en-US" sz="3200" dirty="0">
                  <a:latin typeface="汉仪雅酷黑-65J" panose="00020600040101010101" charset="-122"/>
                  <a:ea typeface="汉仪雅酷黑-65J" panose="00020600040101010101" charset="-122"/>
                </a:rPr>
                <a:t>西甲工资帽</a:t>
              </a:r>
              <a:endParaRPr lang="zh-CN" altLang="en-US" sz="3200" dirty="0">
                <a:latin typeface="汉仪雅酷黑-65J" panose="00020600040101010101" charset="-122"/>
                <a:ea typeface="汉仪雅酷黑-65J" panose="00020600040101010101" charset="-122"/>
              </a:endParaRPr>
            </a:p>
          </p:txBody>
        </p:sp>
        <p:sp>
          <p:nvSpPr>
            <p:cNvPr id="5" name="矩形 4"/>
            <p:cNvSpPr/>
            <p:nvPr/>
          </p:nvSpPr>
          <p:spPr>
            <a:xfrm>
              <a:off x="6860" y="72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959" y="74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7803027" y="810600"/>
            <a:ext cx="3157220" cy="458908"/>
          </a:xfrm>
          <a:prstGeom prst="rect">
            <a:avLst/>
          </a:prstGeom>
          <a:noFill/>
        </p:spPr>
        <p:txBody>
          <a:bodyPr wrap="square" rtlCol="0" anchor="t">
            <a:spAutoFit/>
          </a:bodyPr>
          <a:lstStyle/>
          <a:p>
            <a:pPr>
              <a:lnSpc>
                <a:spcPct val="150000"/>
              </a:lnSpc>
            </a:pPr>
            <a:r>
              <a:rPr lang="zh-CN" altLang="en-US" b="1" dirty="0">
                <a:latin typeface="+mn-ea"/>
                <a:cs typeface="黑体" charset="0"/>
              </a:rPr>
              <a:t>西甲球队</a:t>
            </a:r>
            <a:r>
              <a:rPr lang="en-US" altLang="zh-CN" b="1" dirty="0">
                <a:latin typeface="+mn-ea"/>
                <a:cs typeface="黑体" charset="0"/>
              </a:rPr>
              <a:t>22-23</a:t>
            </a:r>
            <a:r>
              <a:rPr lang="zh-CN" altLang="en-US" b="1" dirty="0">
                <a:latin typeface="+mn-ea"/>
                <a:cs typeface="黑体" charset="0"/>
              </a:rPr>
              <a:t>赛季工资帽</a:t>
            </a:r>
            <a:r>
              <a:rPr lang="en-US" altLang="zh-CN" b="1" dirty="0">
                <a:latin typeface="+mn-ea"/>
                <a:cs typeface="黑体" charset="0"/>
              </a:rPr>
              <a:t>  </a:t>
            </a:r>
            <a:endParaRPr lang="zh-CN" altLang="en-US" b="1" dirty="0">
              <a:latin typeface="+mn-ea"/>
              <a:cs typeface="黑体" charset="0"/>
            </a:endParaRPr>
          </a:p>
        </p:txBody>
      </p:sp>
      <p:graphicFrame>
        <p:nvGraphicFramePr>
          <p:cNvPr id="20" name="表格 19"/>
          <p:cNvGraphicFramePr/>
          <p:nvPr>
            <p:custDataLst>
              <p:tags r:id="rId1"/>
            </p:custDataLst>
          </p:nvPr>
        </p:nvGraphicFramePr>
        <p:xfrm>
          <a:off x="6963509" y="1349476"/>
          <a:ext cx="4431321" cy="4952910"/>
        </p:xfrm>
        <a:graphic>
          <a:graphicData uri="http://schemas.openxmlformats.org/drawingml/2006/table">
            <a:tbl>
              <a:tblPr firstRow="1" bandRow="1">
                <a:tableStyleId>{00A15C55-8517-42AA-B614-E9B94910E393}</a:tableStyleId>
              </a:tblPr>
              <a:tblGrid>
                <a:gridCol w="2292527"/>
                <a:gridCol w="2138794"/>
              </a:tblGrid>
              <a:tr h="492750">
                <a:tc>
                  <a:txBody>
                    <a:bodyPr/>
                    <a:lstStyle/>
                    <a:p>
                      <a:pPr>
                        <a:lnSpc>
                          <a:spcPct val="200000"/>
                        </a:lnSpc>
                        <a:buNone/>
                      </a:pPr>
                      <a:r>
                        <a:rPr lang="zh-CN" altLang="en-US" sz="1400" b="0" dirty="0">
                          <a:solidFill>
                            <a:schemeClr val="tx1"/>
                          </a:solidFill>
                          <a:sym typeface="+mn-ea"/>
                        </a:rPr>
                        <a:t>皇家马德里 6.83亿欧</a:t>
                      </a:r>
                      <a:endParaRPr lang="zh-CN" altLang="en-US" sz="1400" b="0" dirty="0">
                        <a:solidFill>
                          <a:schemeClr val="tx1"/>
                        </a:solidFill>
                        <a:latin typeface="+mj-ea"/>
                        <a:ea typeface="+mj-ea"/>
                        <a:cs typeface="+mj-ea"/>
                        <a:sym typeface="+mn-ea"/>
                      </a:endParaRPr>
                    </a:p>
                  </a:txBody>
                  <a:tcPr>
                    <a:solidFill>
                      <a:schemeClr val="accent4">
                        <a:lumMod val="40000"/>
                        <a:lumOff val="60000"/>
                      </a:schemeClr>
                    </a:solidFill>
                  </a:tcPr>
                </a:tc>
                <a:tc>
                  <a:txBody>
                    <a:bodyPr/>
                    <a:lstStyle/>
                    <a:p>
                      <a:pPr>
                        <a:lnSpc>
                          <a:spcPct val="200000"/>
                        </a:lnSpc>
                        <a:buNone/>
                      </a:pPr>
                      <a:r>
                        <a:rPr lang="zh-CN" altLang="en-US" sz="1400" b="0" dirty="0">
                          <a:solidFill>
                            <a:schemeClr val="tx1"/>
                          </a:solidFill>
                          <a:sym typeface="+mn-ea"/>
                        </a:rPr>
                        <a:t>巴塞罗那 6.48亿欧</a:t>
                      </a:r>
                      <a:endParaRPr lang="zh-CN" altLang="en-US" sz="1400" b="0" dirty="0">
                        <a:solidFill>
                          <a:schemeClr val="tx1"/>
                        </a:solidFill>
                        <a:latin typeface="+mj-ea"/>
                        <a:ea typeface="+mj-ea"/>
                        <a:cs typeface="+mj-ea"/>
                        <a:sym typeface="+mn-ea"/>
                      </a:endParaRPr>
                    </a:p>
                  </a:txBody>
                  <a:tcPr>
                    <a:solidFill>
                      <a:schemeClr val="accent4">
                        <a:lumMod val="40000"/>
                        <a:lumOff val="60000"/>
                      </a:schemeClr>
                    </a:solidFill>
                  </a:tcPr>
                </a:tc>
              </a:tr>
              <a:tr h="492750">
                <a:tc>
                  <a:txBody>
                    <a:bodyPr/>
                    <a:lstStyle/>
                    <a:p>
                      <a:pPr>
                        <a:lnSpc>
                          <a:spcPct val="200000"/>
                        </a:lnSpc>
                        <a:buNone/>
                      </a:pPr>
                      <a:r>
                        <a:rPr lang="zh-CN" altLang="en-US" sz="1400" b="0" dirty="0">
                          <a:solidFill>
                            <a:schemeClr val="tx1"/>
                          </a:solidFill>
                          <a:sym typeface="+mn-ea"/>
                        </a:rPr>
                        <a:t>马德里竞技 3.15亿欧</a:t>
                      </a:r>
                      <a:endParaRPr lang="zh-CN" altLang="en-US" sz="1400" b="0" dirty="0">
                        <a:solidFill>
                          <a:schemeClr val="tx1"/>
                        </a:solidFill>
                        <a:latin typeface="+mj-ea"/>
                        <a:ea typeface="+mj-ea"/>
                        <a:cs typeface="+mj-ea"/>
                        <a:sym typeface="+mn-ea"/>
                      </a:endParaRPr>
                    </a:p>
                  </a:txBody>
                  <a:tcPr/>
                </a:tc>
                <a:tc>
                  <a:txBody>
                    <a:bodyPr/>
                    <a:lstStyle/>
                    <a:p>
                      <a:pPr>
                        <a:lnSpc>
                          <a:spcPct val="200000"/>
                        </a:lnSpc>
                        <a:buNone/>
                      </a:pPr>
                      <a:r>
                        <a:rPr lang="zh-CN" altLang="en-US" sz="1400" b="0" dirty="0">
                          <a:solidFill>
                            <a:schemeClr val="tx1"/>
                          </a:solidFill>
                          <a:sym typeface="+mn-ea"/>
                        </a:rPr>
                        <a:t>塞维利亚 1.91亿欧</a:t>
                      </a:r>
                      <a:endParaRPr lang="zh-CN" altLang="en-US" sz="1400" b="0" dirty="0">
                        <a:solidFill>
                          <a:schemeClr val="tx1"/>
                        </a:solidFill>
                        <a:latin typeface="+mj-ea"/>
                        <a:ea typeface="+mj-ea"/>
                        <a:cs typeface="+mj-ea"/>
                        <a:sym typeface="+mn-ea"/>
                      </a:endParaRPr>
                    </a:p>
                  </a:txBody>
                  <a:tcPr/>
                </a:tc>
              </a:tr>
              <a:tr h="518160">
                <a:tc>
                  <a:txBody>
                    <a:bodyPr/>
                    <a:lstStyle/>
                    <a:p>
                      <a:pPr>
                        <a:lnSpc>
                          <a:spcPct val="200000"/>
                        </a:lnSpc>
                        <a:buNone/>
                      </a:pPr>
                      <a:r>
                        <a:rPr lang="zh-CN" altLang="en-US" sz="1400" b="0" dirty="0">
                          <a:solidFill>
                            <a:schemeClr val="tx1"/>
                          </a:solidFill>
                          <a:sym typeface="+mn-ea"/>
                        </a:rPr>
                        <a:t>比利亚雷亚尔 1.51亿欧</a:t>
                      </a:r>
                      <a:endParaRPr lang="zh-CN" altLang="en-US" sz="1400" b="0" dirty="0">
                        <a:solidFill>
                          <a:schemeClr val="tx1"/>
                        </a:solidFill>
                        <a:latin typeface="+mj-ea"/>
                        <a:ea typeface="+mj-ea"/>
                        <a:cs typeface="+mj-ea"/>
                        <a:sym typeface="+mn-ea"/>
                      </a:endParaRPr>
                    </a:p>
                  </a:txBody>
                  <a:tcPr/>
                </a:tc>
                <a:tc>
                  <a:txBody>
                    <a:bodyPr/>
                    <a:lstStyle/>
                    <a:p>
                      <a:pPr>
                        <a:lnSpc>
                          <a:spcPct val="200000"/>
                        </a:lnSpc>
                        <a:buNone/>
                      </a:pPr>
                      <a:r>
                        <a:rPr lang="zh-CN" altLang="en-US" sz="1400" b="0">
                          <a:solidFill>
                            <a:schemeClr val="tx1"/>
                          </a:solidFill>
                          <a:sym typeface="+mn-ea"/>
                        </a:rPr>
                        <a:t>皇家社会 1.34亿欧</a:t>
                      </a:r>
                      <a:endParaRPr lang="zh-CN" altLang="en-US" sz="1400" b="0">
                        <a:solidFill>
                          <a:schemeClr val="tx1"/>
                        </a:solidFill>
                        <a:latin typeface="+mj-ea"/>
                        <a:ea typeface="+mj-ea"/>
                        <a:cs typeface="+mj-ea"/>
                        <a:sym typeface="+mn-ea"/>
                      </a:endParaRPr>
                    </a:p>
                  </a:txBody>
                  <a:tcPr/>
                </a:tc>
              </a:tr>
              <a:tr h="492750">
                <a:tc>
                  <a:txBody>
                    <a:bodyPr/>
                    <a:lstStyle/>
                    <a:p>
                      <a:pPr>
                        <a:lnSpc>
                          <a:spcPct val="200000"/>
                        </a:lnSpc>
                        <a:buNone/>
                      </a:pPr>
                      <a:r>
                        <a:rPr lang="zh-CN" altLang="en-US" sz="1400" b="0" dirty="0">
                          <a:solidFill>
                            <a:schemeClr val="tx1"/>
                          </a:solidFill>
                          <a:sym typeface="+mn-ea"/>
                        </a:rPr>
                        <a:t>毕尔巴鄂竞技 1.27亿欧</a:t>
                      </a:r>
                      <a:endParaRPr lang="zh-CN" altLang="en-US" sz="1400" b="0" dirty="0">
                        <a:solidFill>
                          <a:schemeClr val="tx1"/>
                        </a:solidFill>
                        <a:latin typeface="+mj-ea"/>
                        <a:ea typeface="+mj-ea"/>
                        <a:cs typeface="+mj-ea"/>
                        <a:sym typeface="+mn-ea"/>
                      </a:endParaRPr>
                    </a:p>
                  </a:txBody>
                  <a:tcPr/>
                </a:tc>
                <a:tc>
                  <a:txBody>
                    <a:bodyPr/>
                    <a:lstStyle/>
                    <a:p>
                      <a:pPr>
                        <a:lnSpc>
                          <a:spcPct val="200000"/>
                        </a:lnSpc>
                        <a:buNone/>
                      </a:pPr>
                      <a:r>
                        <a:rPr lang="zh-CN" altLang="en-US" sz="1400" b="0" dirty="0">
                          <a:solidFill>
                            <a:schemeClr val="tx1"/>
                          </a:solidFill>
                          <a:sym typeface="+mn-ea"/>
                        </a:rPr>
                        <a:t>皇家贝蒂斯 1亿欧</a:t>
                      </a:r>
                      <a:endParaRPr lang="zh-CN" altLang="en-US" sz="1400" b="0" dirty="0">
                        <a:solidFill>
                          <a:schemeClr val="tx1"/>
                        </a:solidFill>
                        <a:latin typeface="+mj-ea"/>
                        <a:ea typeface="+mj-ea"/>
                        <a:cs typeface="+mj-ea"/>
                        <a:sym typeface="+mn-ea"/>
                      </a:endParaRPr>
                    </a:p>
                  </a:txBody>
                  <a:tcPr/>
                </a:tc>
              </a:tr>
              <a:tr h="492750">
                <a:tc>
                  <a:txBody>
                    <a:bodyPr/>
                    <a:lstStyle/>
                    <a:p>
                      <a:pPr>
                        <a:lnSpc>
                          <a:spcPct val="200000"/>
                        </a:lnSpc>
                        <a:buNone/>
                      </a:pPr>
                      <a:r>
                        <a:rPr lang="zh-CN" altLang="en-US" sz="1400" b="0" dirty="0">
                          <a:solidFill>
                            <a:schemeClr val="tx1"/>
                          </a:solidFill>
                          <a:sym typeface="+mn-ea"/>
                        </a:rPr>
                        <a:t>瓦伦西亚 0.8亿欧</a:t>
                      </a:r>
                      <a:endParaRPr lang="zh-CN" altLang="en-US" sz="1400" b="0" dirty="0">
                        <a:solidFill>
                          <a:schemeClr val="tx1"/>
                        </a:solidFill>
                        <a:latin typeface="+mj-ea"/>
                        <a:ea typeface="+mj-ea"/>
                        <a:cs typeface="+mj-ea"/>
                        <a:sym typeface="+mn-ea"/>
                      </a:endParaRPr>
                    </a:p>
                  </a:txBody>
                  <a:tcPr/>
                </a:tc>
                <a:tc>
                  <a:txBody>
                    <a:bodyPr/>
                    <a:lstStyle/>
                    <a:p>
                      <a:pPr>
                        <a:lnSpc>
                          <a:spcPct val="200000"/>
                        </a:lnSpc>
                        <a:buNone/>
                      </a:pPr>
                      <a:r>
                        <a:rPr lang="zh-CN" altLang="en-US" sz="1400" b="0" dirty="0">
                          <a:solidFill>
                            <a:schemeClr val="tx1"/>
                          </a:solidFill>
                          <a:sym typeface="+mn-ea"/>
                        </a:rPr>
                        <a:t>西班牙人 0.69亿欧</a:t>
                      </a:r>
                      <a:endParaRPr lang="zh-CN" altLang="en-US" sz="1400" b="0" dirty="0">
                        <a:solidFill>
                          <a:schemeClr val="tx1"/>
                        </a:solidFill>
                        <a:latin typeface="+mj-ea"/>
                        <a:ea typeface="+mj-ea"/>
                        <a:cs typeface="+mj-ea"/>
                        <a:sym typeface="+mn-ea"/>
                      </a:endParaRPr>
                    </a:p>
                  </a:txBody>
                  <a:tcPr/>
                </a:tc>
              </a:tr>
              <a:tr h="492750">
                <a:tc>
                  <a:txBody>
                    <a:bodyPr/>
                    <a:lstStyle/>
                    <a:p>
                      <a:pPr>
                        <a:lnSpc>
                          <a:spcPct val="200000"/>
                        </a:lnSpc>
                        <a:buNone/>
                      </a:pPr>
                      <a:r>
                        <a:rPr lang="zh-CN" altLang="en-US" sz="1400" b="0" dirty="0">
                          <a:sym typeface="+mn-ea"/>
                        </a:rPr>
                        <a:t>赫塔费 0.68亿欧</a:t>
                      </a:r>
                      <a:endParaRPr lang="zh-CN" altLang="en-US" sz="1400" b="0" dirty="0">
                        <a:solidFill>
                          <a:schemeClr val="tx1"/>
                        </a:solidFill>
                        <a:latin typeface="+mj-ea"/>
                        <a:ea typeface="+mj-ea"/>
                        <a:cs typeface="+mj-ea"/>
                        <a:sym typeface="+mn-ea"/>
                      </a:endParaRPr>
                    </a:p>
                  </a:txBody>
                  <a:tcPr/>
                </a:tc>
                <a:tc>
                  <a:txBody>
                    <a:bodyPr/>
                    <a:lstStyle/>
                    <a:p>
                      <a:pPr>
                        <a:lnSpc>
                          <a:spcPct val="200000"/>
                        </a:lnSpc>
                        <a:buNone/>
                      </a:pPr>
                      <a:r>
                        <a:rPr lang="zh-CN" altLang="en-US" sz="1400" b="0" dirty="0">
                          <a:sym typeface="+mn-ea"/>
                        </a:rPr>
                        <a:t>塞尔塔 0.64 亿欧</a:t>
                      </a:r>
                      <a:endParaRPr lang="zh-CN" altLang="en-US" sz="1400" b="0" dirty="0">
                        <a:solidFill>
                          <a:schemeClr val="tx1"/>
                        </a:solidFill>
                        <a:latin typeface="+mj-ea"/>
                        <a:ea typeface="+mj-ea"/>
                        <a:cs typeface="+mj-ea"/>
                        <a:sym typeface="+mn-ea"/>
                      </a:endParaRPr>
                    </a:p>
                  </a:txBody>
                  <a:tcPr/>
                </a:tc>
              </a:tr>
              <a:tr h="492750">
                <a:tc>
                  <a:txBody>
                    <a:bodyPr/>
                    <a:lstStyle/>
                    <a:p>
                      <a:pPr>
                        <a:lnSpc>
                          <a:spcPct val="200000"/>
                        </a:lnSpc>
                        <a:buNone/>
                      </a:pPr>
                      <a:r>
                        <a:rPr lang="zh-CN" altLang="en-US" sz="1400" b="0" dirty="0">
                          <a:sym typeface="+mn-ea"/>
                        </a:rPr>
                        <a:t>阿尔梅里亚 0.52亿欧</a:t>
                      </a:r>
                      <a:endParaRPr lang="zh-CN" altLang="en-US" sz="1400" b="0" dirty="0">
                        <a:solidFill>
                          <a:schemeClr val="tx1"/>
                        </a:solidFill>
                        <a:latin typeface="+mj-ea"/>
                        <a:ea typeface="+mj-ea"/>
                        <a:cs typeface="+mj-ea"/>
                        <a:sym typeface="+mn-ea"/>
                      </a:endParaRPr>
                    </a:p>
                  </a:txBody>
                  <a:tcPr/>
                </a:tc>
                <a:tc>
                  <a:txBody>
                    <a:bodyPr/>
                    <a:lstStyle/>
                    <a:p>
                      <a:pPr>
                        <a:lnSpc>
                          <a:spcPct val="200000"/>
                        </a:lnSpc>
                        <a:buNone/>
                      </a:pPr>
                      <a:r>
                        <a:rPr lang="zh-CN" altLang="en-US" sz="1400" b="0" dirty="0">
                          <a:sym typeface="+mn-ea"/>
                        </a:rPr>
                        <a:t>奥萨苏纳 0.52亿欧</a:t>
                      </a:r>
                      <a:endParaRPr lang="zh-CN" altLang="en-US" sz="1400" b="0" dirty="0">
                        <a:solidFill>
                          <a:schemeClr val="tx1"/>
                        </a:solidFill>
                        <a:latin typeface="+mj-ea"/>
                        <a:ea typeface="+mj-ea"/>
                        <a:cs typeface="+mj-ea"/>
                        <a:sym typeface="+mn-ea"/>
                      </a:endParaRPr>
                    </a:p>
                  </a:txBody>
                  <a:tcPr/>
                </a:tc>
              </a:tr>
              <a:tr h="492750">
                <a:tc>
                  <a:txBody>
                    <a:bodyPr/>
                    <a:lstStyle/>
                    <a:p>
                      <a:pPr>
                        <a:lnSpc>
                          <a:spcPct val="200000"/>
                        </a:lnSpc>
                        <a:buNone/>
                      </a:pPr>
                      <a:r>
                        <a:rPr lang="zh-CN" altLang="en-US" sz="1400" b="0" dirty="0">
                          <a:sym typeface="+mn-ea"/>
                        </a:rPr>
                        <a:t>巴列卡诺 0.5亿欧</a:t>
                      </a:r>
                      <a:r>
                        <a:rPr lang="en-US" altLang="zh-CN" sz="1400" b="0" dirty="0">
                          <a:sym typeface="+mn-ea"/>
                        </a:rPr>
                        <a:t>    </a:t>
                      </a:r>
                      <a:endParaRPr lang="zh-CN" altLang="en-US" sz="1400" b="0" dirty="0">
                        <a:solidFill>
                          <a:schemeClr val="tx1"/>
                        </a:solidFill>
                        <a:latin typeface="+mj-ea"/>
                        <a:ea typeface="+mj-ea"/>
                        <a:cs typeface="+mj-ea"/>
                      </a:endParaRPr>
                    </a:p>
                  </a:txBody>
                  <a:tcPr/>
                </a:tc>
                <a:tc>
                  <a:txBody>
                    <a:bodyPr/>
                    <a:lstStyle/>
                    <a:p>
                      <a:pPr>
                        <a:lnSpc>
                          <a:spcPct val="200000"/>
                        </a:lnSpc>
                        <a:buNone/>
                      </a:pPr>
                      <a:r>
                        <a:rPr lang="zh-CN" altLang="en-US" sz="1400" b="0" dirty="0">
                          <a:sym typeface="+mn-ea"/>
                        </a:rPr>
                        <a:t>马略卡 0.5亿欧</a:t>
                      </a:r>
                      <a:endParaRPr lang="zh-CN" altLang="en-US" sz="1400" b="0" dirty="0">
                        <a:solidFill>
                          <a:schemeClr val="tx1"/>
                        </a:solidFill>
                        <a:latin typeface="+mj-ea"/>
                        <a:ea typeface="+mj-ea"/>
                        <a:cs typeface="+mj-ea"/>
                        <a:sym typeface="+mn-ea"/>
                      </a:endParaRPr>
                    </a:p>
                  </a:txBody>
                  <a:tcPr/>
                </a:tc>
              </a:tr>
              <a:tr h="492750">
                <a:tc>
                  <a:txBody>
                    <a:bodyPr/>
                    <a:lstStyle/>
                    <a:p>
                      <a:pPr>
                        <a:lnSpc>
                          <a:spcPct val="200000"/>
                        </a:lnSpc>
                        <a:buNone/>
                      </a:pPr>
                      <a:r>
                        <a:rPr lang="zh-CN" altLang="en-US" sz="1400" b="0" dirty="0">
                          <a:sym typeface="+mn-ea"/>
                        </a:rPr>
                        <a:t>巴拉多利德 0.48亿</a:t>
                      </a:r>
                      <a:endParaRPr lang="zh-CN" altLang="en-US" sz="1400" b="0" dirty="0">
                        <a:solidFill>
                          <a:schemeClr val="tx1"/>
                        </a:solidFill>
                        <a:latin typeface="+mj-ea"/>
                        <a:ea typeface="+mj-ea"/>
                        <a:cs typeface="+mj-ea"/>
                        <a:sym typeface="+mn-ea"/>
                      </a:endParaRPr>
                    </a:p>
                  </a:txBody>
                  <a:tcPr/>
                </a:tc>
                <a:tc>
                  <a:txBody>
                    <a:bodyPr/>
                    <a:lstStyle/>
                    <a:p>
                      <a:pPr>
                        <a:lnSpc>
                          <a:spcPct val="200000"/>
                        </a:lnSpc>
                        <a:buNone/>
                      </a:pPr>
                      <a:r>
                        <a:rPr lang="zh-CN" altLang="en-US" sz="1400" b="0" dirty="0">
                          <a:sym typeface="+mn-ea"/>
                        </a:rPr>
                        <a:t>加的斯 0.46亿欧</a:t>
                      </a:r>
                      <a:endParaRPr lang="zh-CN" altLang="en-US" sz="1400" b="0" dirty="0">
                        <a:solidFill>
                          <a:schemeClr val="tx1"/>
                        </a:solidFill>
                        <a:latin typeface="+mj-ea"/>
                        <a:ea typeface="+mj-ea"/>
                        <a:cs typeface="+mj-ea"/>
                        <a:sym typeface="+mn-ea"/>
                      </a:endParaRPr>
                    </a:p>
                  </a:txBody>
                  <a:tcPr/>
                </a:tc>
              </a:tr>
              <a:tr h="492750">
                <a:tc>
                  <a:txBody>
                    <a:bodyPr/>
                    <a:lstStyle/>
                    <a:p>
                      <a:pPr>
                        <a:lnSpc>
                          <a:spcPct val="200000"/>
                        </a:lnSpc>
                        <a:buNone/>
                      </a:pPr>
                      <a:r>
                        <a:rPr lang="zh-CN" altLang="en-US" sz="1400" b="0">
                          <a:sym typeface="+mn-ea"/>
                        </a:rPr>
                        <a:t>赫罗纳 0.43亿欧</a:t>
                      </a:r>
                      <a:r>
                        <a:rPr lang="en-US" altLang="zh-CN" sz="1400" b="0">
                          <a:sym typeface="+mn-ea"/>
                        </a:rPr>
                        <a:t>  </a:t>
                      </a:r>
                      <a:endParaRPr lang="zh-CN" altLang="en-US" sz="1400" b="0">
                        <a:solidFill>
                          <a:schemeClr val="tx1"/>
                        </a:solidFill>
                        <a:latin typeface="+mj-ea"/>
                        <a:ea typeface="+mj-ea"/>
                        <a:cs typeface="+mj-ea"/>
                      </a:endParaRPr>
                    </a:p>
                  </a:txBody>
                  <a:tcPr/>
                </a:tc>
                <a:tc>
                  <a:txBody>
                    <a:bodyPr/>
                    <a:lstStyle/>
                    <a:p>
                      <a:pPr>
                        <a:lnSpc>
                          <a:spcPct val="200000"/>
                        </a:lnSpc>
                        <a:buNone/>
                      </a:pPr>
                      <a:r>
                        <a:rPr lang="zh-CN" altLang="en-US" sz="1400" b="0" dirty="0">
                          <a:sym typeface="+mn-ea"/>
                        </a:rPr>
                        <a:t>埃尔切 0.43亿欧</a:t>
                      </a:r>
                      <a:r>
                        <a:rPr lang="en-US" altLang="zh-CN" sz="1400" b="0" dirty="0">
                          <a:sym typeface="+mn-ea"/>
                        </a:rPr>
                        <a:t>  </a:t>
                      </a:r>
                      <a:endParaRPr lang="zh-CN" altLang="en-US" sz="1400" b="0" dirty="0">
                        <a:solidFill>
                          <a:schemeClr val="tx1"/>
                        </a:solidFill>
                        <a:latin typeface="+mj-ea"/>
                        <a:ea typeface="+mj-ea"/>
                        <a:cs typeface="+mj-ea"/>
                      </a:endParaRPr>
                    </a:p>
                  </a:txBody>
                  <a:tcPr/>
                </a:tc>
              </a:tr>
            </a:tbl>
          </a:graphicData>
        </a:graphic>
      </p:graphicFrame>
      <p:sp>
        <p:nvSpPr>
          <p:cNvPr id="4" name="文本框 3"/>
          <p:cNvSpPr txBox="1"/>
          <p:nvPr/>
        </p:nvSpPr>
        <p:spPr>
          <a:xfrm>
            <a:off x="569595" y="3555326"/>
            <a:ext cx="5814158" cy="3003066"/>
          </a:xfrm>
          <a:prstGeom prst="rect">
            <a:avLst/>
          </a:prstGeom>
          <a:noFill/>
        </p:spPr>
        <p:txBody>
          <a:bodyPr wrap="square">
            <a:spAutoFit/>
          </a:bodyPr>
          <a:lstStyle/>
          <a:p>
            <a:pPr algn="just">
              <a:lnSpc>
                <a:spcPct val="150000"/>
              </a:lnSpc>
            </a:pPr>
            <a:r>
              <a:rPr lang="zh-CN" altLang="en-US" sz="1600" dirty="0"/>
              <a:t>       西甲从</a:t>
            </a:r>
            <a:r>
              <a:rPr lang="zh-CN" altLang="en-US" sz="1600" b="1" dirty="0"/>
              <a:t>2013年</a:t>
            </a:r>
            <a:r>
              <a:rPr lang="zh-CN" altLang="en-US" sz="1600" dirty="0"/>
              <a:t>起推出了工资帽，即阵容开支上限。工资帽并非通过比例直接乘出来的数字，而是要根据俱乐部的收支情况、现金流和偿债计划等多方面因素综合计算得出。</a:t>
            </a:r>
            <a:endParaRPr lang="en-US" altLang="zh-CN" sz="1600" dirty="0"/>
          </a:p>
          <a:p>
            <a:pPr algn="just">
              <a:lnSpc>
                <a:spcPct val="150000"/>
              </a:lnSpc>
            </a:pPr>
            <a:r>
              <a:rPr lang="zh-CN" altLang="en-US" sz="1600" dirty="0"/>
              <a:t>       除了工资，阵容开支上限还包括球员注册权摊销，即球员转会费根据签约年限分摊到各年抵减利润的部分。其中涉及的人员包括球员、一线队的教练、梯队以及其他部门，而在支出项目上包括固定薪水和浮动薪水、奖金、转会成本（摊销成本和佣金也包括在内），社会保障等。</a:t>
            </a:r>
            <a:endParaRPr lang="zh-CN" altLang="en-US" sz="1600" dirty="0"/>
          </a:p>
        </p:txBody>
      </p:sp>
      <p:pic>
        <p:nvPicPr>
          <p:cNvPr id="3074" name="Picture 2" descr="西甲联盟中国官员:工资帽政策保西甲财政健康-新闻中心-球趣吧QiuQu8.com"/>
          <p:cNvPicPr>
            <a:picLocks noChangeAspect="1" noChangeArrowheads="1"/>
          </p:cNvPicPr>
          <p:nvPr/>
        </p:nvPicPr>
        <p:blipFill rotWithShape="1">
          <a:blip r:embed="rId2">
            <a:extLst>
              <a:ext uri="{28A0092B-C50C-407E-A947-70E740481C1C}">
                <a14:useLocalDpi xmlns:a14="http://schemas.microsoft.com/office/drawing/2010/main" val="0"/>
              </a:ext>
            </a:extLst>
          </a:blip>
          <a:srcRect t="8710" b="22516"/>
          <a:stretch>
            <a:fillRect/>
          </a:stretch>
        </p:blipFill>
        <p:spPr bwMode="auto">
          <a:xfrm>
            <a:off x="975686" y="1069490"/>
            <a:ext cx="5120314" cy="23689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5" y="1294130"/>
            <a:ext cx="12192000" cy="44018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梯形 5"/>
          <p:cNvSpPr/>
          <p:nvPr/>
        </p:nvSpPr>
        <p:spPr>
          <a:xfrm>
            <a:off x="3614420" y="769620"/>
            <a:ext cx="4963160" cy="525145"/>
          </a:xfrm>
          <a:prstGeom prst="trapezoid">
            <a:avLst>
              <a:gd name="adj" fmla="val 830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473997" y="3471890"/>
            <a:ext cx="5063539" cy="830997"/>
          </a:xfrm>
          <a:prstGeom prst="rect">
            <a:avLst/>
          </a:prstGeom>
          <a:noFill/>
        </p:spPr>
        <p:txBody>
          <a:bodyPr wrap="square" rtlCol="0" anchor="t">
            <a:spAutoFit/>
          </a:bodyPr>
          <a:lstStyle/>
          <a:p>
            <a:r>
              <a:rPr lang="zh-CN" altLang="en-US" sz="4800" dirty="0">
                <a:latin typeface="汉仪雅酷黑-65J" panose="00020600040101010101" charset="-122"/>
                <a:ea typeface="汉仪雅酷黑-65J" panose="00020600040101010101" charset="-122"/>
              </a:rPr>
              <a:t>主要存在的问题</a:t>
            </a:r>
            <a:endParaRPr lang="zh-CN" altLang="en-US" sz="4800" dirty="0">
              <a:latin typeface="汉仪雅酷黑-65J" panose="00020600040101010101" charset="-122"/>
              <a:ea typeface="汉仪雅酷黑-65J" panose="00020600040101010101" charset="-122"/>
            </a:endParaRPr>
          </a:p>
        </p:txBody>
      </p:sp>
      <p:sp>
        <p:nvSpPr>
          <p:cNvPr id="10" name="等腰三角形 9"/>
          <p:cNvSpPr/>
          <p:nvPr/>
        </p:nvSpPr>
        <p:spPr>
          <a:xfrm flipH="1" flipV="1">
            <a:off x="4050665" y="769620"/>
            <a:ext cx="4079875" cy="2159635"/>
          </a:xfrm>
          <a:prstGeom prst="triangl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01640" y="1151890"/>
            <a:ext cx="1200970" cy="1015663"/>
          </a:xfrm>
          <a:prstGeom prst="rect">
            <a:avLst/>
          </a:prstGeom>
          <a:noFill/>
        </p:spPr>
        <p:txBody>
          <a:bodyPr wrap="none" rtlCol="0">
            <a:spAutoFit/>
          </a:bodyPr>
          <a:lstStyle/>
          <a:p>
            <a:r>
              <a:rPr lang="en-US" altLang="zh-CN" sz="6000" dirty="0">
                <a:solidFill>
                  <a:schemeClr val="bg1"/>
                </a:solidFill>
                <a:latin typeface="汉仪雅酷黑-65J" panose="00020600040101010101" charset="-122"/>
                <a:ea typeface="汉仪雅酷黑-65J" panose="00020600040101010101" charset="-122"/>
              </a:rPr>
              <a:t>04</a:t>
            </a:r>
            <a:endParaRPr lang="en-US" altLang="zh-CN" sz="6000" dirty="0">
              <a:solidFill>
                <a:schemeClr val="bg1"/>
              </a:solidFill>
              <a:latin typeface="汉仪雅酷黑-65J" panose="00020600040101010101" charset="-122"/>
              <a:ea typeface="汉仪雅酷黑-65J" panose="00020600040101010101" charset="-122"/>
            </a:endParaRPr>
          </a:p>
        </p:txBody>
      </p:sp>
      <p:sp>
        <p:nvSpPr>
          <p:cNvPr id="21" name="矩形 20"/>
          <p:cNvSpPr/>
          <p:nvPr/>
        </p:nvSpPr>
        <p:spPr>
          <a:xfrm>
            <a:off x="530860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08457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86054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3328486" y="3398410"/>
            <a:ext cx="1177925" cy="1024255"/>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54635" y="237490"/>
            <a:ext cx="4143375" cy="521970"/>
            <a:chOff x="7118" y="509"/>
            <a:chExt cx="6525" cy="822"/>
          </a:xfrm>
        </p:grpSpPr>
        <p:sp>
          <p:nvSpPr>
            <p:cNvPr id="11" name="文本框 10"/>
            <p:cNvSpPr txBox="1"/>
            <p:nvPr/>
          </p:nvSpPr>
          <p:spPr>
            <a:xfrm>
              <a:off x="7416" y="509"/>
              <a:ext cx="6227" cy="822"/>
            </a:xfrm>
            <a:prstGeom prst="rect">
              <a:avLst/>
            </a:prstGeom>
            <a:noFill/>
          </p:spPr>
          <p:txBody>
            <a:bodyPr wrap="square" rtlCol="0" anchor="t">
              <a:spAutoFit/>
            </a:bodyPr>
            <a:lstStyle/>
            <a:p>
              <a:r>
                <a:rPr lang="zh-CN" altLang="en-US" sz="2800" dirty="0">
                  <a:latin typeface="汉仪雅酷黑-65J" panose="00020600040101010101" charset="-122"/>
                  <a:ea typeface="汉仪雅酷黑-65J" panose="00020600040101010101" charset="-122"/>
                </a:rPr>
                <a:t>西甲现阶段主要的问题</a:t>
              </a:r>
              <a:endParaRPr lang="zh-CN" altLang="en-US" sz="2800" dirty="0">
                <a:latin typeface="汉仪雅酷黑-65J" panose="00020600040101010101" charset="-122"/>
                <a:ea typeface="汉仪雅酷黑-65J" panose="00020600040101010101" charset="-122"/>
              </a:endParaRPr>
            </a:p>
          </p:txBody>
        </p:sp>
        <p:sp>
          <p:nvSpPr>
            <p:cNvPr id="5" name="矩形 4"/>
            <p:cNvSpPr/>
            <p:nvPr/>
          </p:nvSpPr>
          <p:spPr>
            <a:xfrm>
              <a:off x="7118" y="76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313" y="76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156970" y="1530350"/>
            <a:ext cx="3700780" cy="760095"/>
          </a:xfrm>
          <a:prstGeom prst="rect">
            <a:avLst/>
          </a:prstGeom>
          <a:solidFill>
            <a:schemeClr val="bg1"/>
          </a:solidFill>
          <a:ln>
            <a:noFill/>
          </a:ln>
          <a:effectLst>
            <a:outerShdw blurRad="2667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8" name="文本框 7"/>
          <p:cNvSpPr txBox="1"/>
          <p:nvPr/>
        </p:nvSpPr>
        <p:spPr>
          <a:xfrm>
            <a:off x="1189355" y="1681480"/>
            <a:ext cx="3636645" cy="460375"/>
          </a:xfrm>
          <a:prstGeom prst="rect">
            <a:avLst/>
          </a:prstGeom>
          <a:noFill/>
        </p:spPr>
        <p:txBody>
          <a:bodyPr wrap="square" rtlCol="0" anchor="t">
            <a:spAutoFit/>
          </a:bodyPr>
          <a:lstStyle/>
          <a:p>
            <a:r>
              <a:rPr lang="zh-CN" altLang="en-US" sz="2400" dirty="0">
                <a:latin typeface="汉仪雅酷黑-65J" panose="00020600040101010101" charset="-122"/>
                <a:ea typeface="汉仪雅酷黑-65J" panose="00020600040101010101" charset="-122"/>
                <a:sym typeface="+mn-ea"/>
              </a:rPr>
              <a:t>球星的</a:t>
            </a:r>
            <a:r>
              <a:rPr lang="zh-CN" altLang="en-US" sz="2400" dirty="0">
                <a:latin typeface="汉仪雅酷黑-65J" panose="00020600040101010101" charset="-122"/>
                <a:ea typeface="汉仪雅酷黑-65J" panose="00020600040101010101" charset="-122"/>
                <a:sym typeface="+mn-ea"/>
              </a:rPr>
              <a:t>离开，关注度降低</a:t>
            </a:r>
            <a:endParaRPr lang="zh-CN" altLang="en-US" sz="2400" dirty="0">
              <a:latin typeface="汉仪雅酷黑-65J" panose="00020600040101010101" charset="-122"/>
              <a:ea typeface="汉仪雅酷黑-65J" panose="00020600040101010101" charset="-122"/>
            </a:endParaRPr>
          </a:p>
        </p:txBody>
      </p:sp>
      <p:pic>
        <p:nvPicPr>
          <p:cNvPr id="27" name="图片 26"/>
          <p:cNvPicPr>
            <a:picLocks noChangeAspect="1"/>
          </p:cNvPicPr>
          <p:nvPr/>
        </p:nvPicPr>
        <p:blipFill>
          <a:blip r:embed="rId1"/>
          <a:stretch>
            <a:fillRect/>
          </a:stretch>
        </p:blipFill>
        <p:spPr>
          <a:xfrm>
            <a:off x="11014075" y="36195"/>
            <a:ext cx="1177925" cy="1024255"/>
          </a:xfrm>
          <a:prstGeom prst="rect">
            <a:avLst/>
          </a:prstGeom>
        </p:spPr>
      </p:pic>
      <p:grpSp>
        <p:nvGrpSpPr>
          <p:cNvPr id="16" name="组合 15"/>
          <p:cNvGrpSpPr/>
          <p:nvPr/>
        </p:nvGrpSpPr>
        <p:grpSpPr>
          <a:xfrm>
            <a:off x="1163955" y="2593340"/>
            <a:ext cx="3754755" cy="789940"/>
            <a:chOff x="1822" y="4309"/>
            <a:chExt cx="5913" cy="1244"/>
          </a:xfrm>
        </p:grpSpPr>
        <p:sp>
          <p:nvSpPr>
            <p:cNvPr id="4" name="矩形 3"/>
            <p:cNvSpPr/>
            <p:nvPr/>
          </p:nvSpPr>
          <p:spPr>
            <a:xfrm>
              <a:off x="1822" y="4309"/>
              <a:ext cx="5828" cy="1244"/>
            </a:xfrm>
            <a:prstGeom prst="rect">
              <a:avLst/>
            </a:prstGeom>
            <a:solidFill>
              <a:schemeClr val="bg1"/>
            </a:solidFill>
            <a:ln>
              <a:noFill/>
            </a:ln>
            <a:effectLst>
              <a:outerShdw blurRad="2667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6" name="文本框 5"/>
            <p:cNvSpPr txBox="1"/>
            <p:nvPr/>
          </p:nvSpPr>
          <p:spPr>
            <a:xfrm>
              <a:off x="1908" y="4560"/>
              <a:ext cx="5827" cy="725"/>
            </a:xfrm>
            <a:prstGeom prst="rect">
              <a:avLst/>
            </a:prstGeom>
            <a:noFill/>
          </p:spPr>
          <p:txBody>
            <a:bodyPr wrap="square" rtlCol="0" anchor="t">
              <a:spAutoFit/>
            </a:bodyPr>
            <a:lstStyle/>
            <a:p>
              <a:r>
                <a:rPr lang="zh-CN" altLang="en-US" sz="2400" dirty="0">
                  <a:latin typeface="汉仪雅酷黑-65J" panose="00020600040101010101" charset="-122"/>
                  <a:ea typeface="汉仪雅酷黑-65J" panose="00020600040101010101" charset="-122"/>
                </a:rPr>
                <a:t>俱乐部之间</a:t>
              </a:r>
              <a:r>
                <a:rPr lang="zh-CN" altLang="en-US" sz="2400" dirty="0">
                  <a:latin typeface="汉仪雅酷黑-65J" panose="00020600040101010101" charset="-122"/>
                  <a:ea typeface="汉仪雅酷黑-65J" panose="00020600040101010101" charset="-122"/>
                </a:rPr>
                <a:t>实力差距过大</a:t>
              </a:r>
              <a:endParaRPr lang="zh-CN" altLang="en-US" sz="2400" dirty="0">
                <a:latin typeface="汉仪雅酷黑-65J" panose="00020600040101010101" charset="-122"/>
                <a:ea typeface="汉仪雅酷黑-65J" panose="00020600040101010101" charset="-122"/>
              </a:endParaRPr>
            </a:p>
          </p:txBody>
        </p:sp>
      </p:grpSp>
      <p:pic>
        <p:nvPicPr>
          <p:cNvPr id="10" name="图片 9"/>
          <p:cNvPicPr>
            <a:picLocks noChangeAspect="1"/>
          </p:cNvPicPr>
          <p:nvPr/>
        </p:nvPicPr>
        <p:blipFill>
          <a:blip r:embed="rId2"/>
          <a:stretch>
            <a:fillRect/>
          </a:stretch>
        </p:blipFill>
        <p:spPr>
          <a:xfrm>
            <a:off x="6146800" y="400685"/>
            <a:ext cx="4538345" cy="2907665"/>
          </a:xfrm>
          <a:prstGeom prst="rect">
            <a:avLst/>
          </a:prstGeom>
        </p:spPr>
      </p:pic>
      <p:pic>
        <p:nvPicPr>
          <p:cNvPr id="12" name="图片 11"/>
          <p:cNvPicPr>
            <a:picLocks noChangeAspect="1"/>
          </p:cNvPicPr>
          <p:nvPr/>
        </p:nvPicPr>
        <p:blipFill>
          <a:blip r:embed="rId3"/>
          <a:srcRect b="6206"/>
          <a:stretch>
            <a:fillRect/>
          </a:stretch>
        </p:blipFill>
        <p:spPr>
          <a:xfrm>
            <a:off x="6208395" y="3442970"/>
            <a:ext cx="4805680" cy="3133090"/>
          </a:xfrm>
          <a:prstGeom prst="rect">
            <a:avLst/>
          </a:prstGeom>
        </p:spPr>
      </p:pic>
      <p:grpSp>
        <p:nvGrpSpPr>
          <p:cNvPr id="17" name="组合 16"/>
          <p:cNvGrpSpPr/>
          <p:nvPr/>
        </p:nvGrpSpPr>
        <p:grpSpPr>
          <a:xfrm>
            <a:off x="1151255" y="3684270"/>
            <a:ext cx="3575685" cy="706755"/>
            <a:chOff x="1949" y="6594"/>
            <a:chExt cx="5631" cy="1113"/>
          </a:xfrm>
        </p:grpSpPr>
        <p:sp>
          <p:nvSpPr>
            <p:cNvPr id="14" name="矩形 13"/>
            <p:cNvSpPr/>
            <p:nvPr/>
          </p:nvSpPr>
          <p:spPr>
            <a:xfrm>
              <a:off x="1949" y="6594"/>
              <a:ext cx="5631" cy="1113"/>
            </a:xfrm>
            <a:prstGeom prst="rect">
              <a:avLst/>
            </a:prstGeom>
            <a:solidFill>
              <a:schemeClr val="bg1"/>
            </a:solidFill>
            <a:ln>
              <a:noFill/>
            </a:ln>
            <a:effectLst>
              <a:outerShdw blurRad="2667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5" name="文本框 14"/>
            <p:cNvSpPr txBox="1"/>
            <p:nvPr/>
          </p:nvSpPr>
          <p:spPr>
            <a:xfrm>
              <a:off x="2089" y="6740"/>
              <a:ext cx="4643" cy="725"/>
            </a:xfrm>
            <a:prstGeom prst="rect">
              <a:avLst/>
            </a:prstGeom>
            <a:noFill/>
          </p:spPr>
          <p:txBody>
            <a:bodyPr wrap="square" rtlCol="0" anchor="t">
              <a:spAutoFit/>
            </a:bodyPr>
            <a:p>
              <a:r>
                <a:rPr lang="zh-CN" altLang="en-US" sz="2400" dirty="0">
                  <a:latin typeface="汉仪雅酷黑-65J" panose="00020600040101010101" charset="-122"/>
                  <a:ea typeface="汉仪雅酷黑-65J" panose="00020600040101010101" charset="-122"/>
                </a:rPr>
                <a:t>俱乐部</a:t>
              </a:r>
              <a:r>
                <a:rPr lang="zh-CN" altLang="en-US" sz="2400" dirty="0">
                  <a:latin typeface="汉仪雅酷黑-65J" panose="00020600040101010101" charset="-122"/>
                  <a:ea typeface="汉仪雅酷黑-65J" panose="00020600040101010101" charset="-122"/>
                </a:rPr>
                <a:t>财务来源</a:t>
              </a:r>
              <a:r>
                <a:rPr lang="zh-CN" altLang="en-US" sz="2400" dirty="0">
                  <a:latin typeface="汉仪雅酷黑-65J" panose="00020600040101010101" charset="-122"/>
                  <a:ea typeface="汉仪雅酷黑-65J" panose="00020600040101010101" charset="-122"/>
                </a:rPr>
                <a:t>单一</a:t>
              </a:r>
              <a:endParaRPr lang="zh-CN" altLang="en-US" sz="2400" dirty="0">
                <a:latin typeface="汉仪雅酷黑-65J" panose="00020600040101010101" charset="-122"/>
                <a:ea typeface="汉仪雅酷黑-65J" panose="00020600040101010101" charset="-122"/>
              </a:endParaRPr>
            </a:p>
          </p:txBody>
        </p:sp>
      </p:grpSp>
      <p:grpSp>
        <p:nvGrpSpPr>
          <p:cNvPr id="9" name="组合 8"/>
          <p:cNvGrpSpPr/>
          <p:nvPr/>
        </p:nvGrpSpPr>
        <p:grpSpPr>
          <a:xfrm>
            <a:off x="1125855" y="4750435"/>
            <a:ext cx="3575685" cy="706755"/>
            <a:chOff x="1909" y="6594"/>
            <a:chExt cx="5631" cy="1113"/>
          </a:xfrm>
        </p:grpSpPr>
        <p:sp>
          <p:nvSpPr>
            <p:cNvPr id="13" name="矩形 12"/>
            <p:cNvSpPr/>
            <p:nvPr/>
          </p:nvSpPr>
          <p:spPr>
            <a:xfrm>
              <a:off x="1909" y="6594"/>
              <a:ext cx="5631" cy="1113"/>
            </a:xfrm>
            <a:prstGeom prst="rect">
              <a:avLst/>
            </a:prstGeom>
            <a:solidFill>
              <a:schemeClr val="bg1"/>
            </a:solidFill>
            <a:ln>
              <a:noFill/>
            </a:ln>
            <a:effectLst>
              <a:outerShdw blurRad="2667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8" name="文本框 17"/>
            <p:cNvSpPr txBox="1"/>
            <p:nvPr/>
          </p:nvSpPr>
          <p:spPr>
            <a:xfrm>
              <a:off x="2089" y="6740"/>
              <a:ext cx="4861" cy="725"/>
            </a:xfrm>
            <a:prstGeom prst="rect">
              <a:avLst/>
            </a:prstGeom>
            <a:noFill/>
          </p:spPr>
          <p:txBody>
            <a:bodyPr wrap="square" rtlCol="0" anchor="t">
              <a:spAutoFit/>
            </a:bodyPr>
            <a:p>
              <a:r>
                <a:rPr lang="zh-CN" altLang="en-US" sz="2400" dirty="0">
                  <a:latin typeface="汉仪雅酷黑-65J" panose="00020600040101010101" charset="-122"/>
                  <a:ea typeface="汉仪雅酷黑-65J" panose="00020600040101010101" charset="-122"/>
                </a:rPr>
                <a:t>签署</a:t>
              </a:r>
              <a:r>
                <a:rPr lang="en-US" altLang="zh-CN" sz="2400" dirty="0">
                  <a:latin typeface="汉仪雅酷黑-65J" panose="00020600040101010101" charset="-122"/>
                  <a:ea typeface="汉仪雅酷黑-65J" panose="00020600040101010101" charset="-122"/>
                </a:rPr>
                <a:t>CVC</a:t>
              </a:r>
              <a:r>
                <a:rPr lang="zh-CN" altLang="en-US" sz="2400" dirty="0">
                  <a:latin typeface="汉仪雅酷黑-65J" panose="00020600040101010101" charset="-122"/>
                  <a:ea typeface="汉仪雅酷黑-65J" panose="00020600040101010101" charset="-122"/>
                </a:rPr>
                <a:t>协议的</a:t>
              </a:r>
              <a:r>
                <a:rPr lang="zh-CN" altLang="en-US" sz="2400" dirty="0">
                  <a:latin typeface="汉仪雅酷黑-65J" panose="00020600040101010101" charset="-122"/>
                  <a:ea typeface="汉仪雅酷黑-65J" panose="00020600040101010101" charset="-122"/>
                </a:rPr>
                <a:t>隐患</a:t>
              </a:r>
              <a:endParaRPr lang="zh-CN" altLang="en-US" sz="2400" dirty="0">
                <a:latin typeface="汉仪雅酷黑-65J" panose="00020600040101010101" charset="-122"/>
                <a:ea typeface="汉仪雅酷黑-65J" panose="00020600040101010101" charset="-122"/>
              </a:endParaRPr>
            </a:p>
          </p:txBody>
        </p:sp>
      </p:gr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3375" y="201930"/>
            <a:ext cx="3437890" cy="646430"/>
            <a:chOff x="7500" y="357"/>
            <a:chExt cx="5414" cy="1018"/>
          </a:xfrm>
        </p:grpSpPr>
        <p:sp>
          <p:nvSpPr>
            <p:cNvPr id="11" name="文本框 10"/>
            <p:cNvSpPr txBox="1"/>
            <p:nvPr/>
          </p:nvSpPr>
          <p:spPr>
            <a:xfrm>
              <a:off x="7977" y="357"/>
              <a:ext cx="4650" cy="1018"/>
            </a:xfrm>
            <a:prstGeom prst="rect">
              <a:avLst/>
            </a:prstGeom>
            <a:noFill/>
          </p:spPr>
          <p:txBody>
            <a:bodyPr wrap="square" rtlCol="0" anchor="t">
              <a:spAutoFit/>
            </a:bodyPr>
            <a:lstStyle/>
            <a:p>
              <a:r>
                <a:rPr lang="zh-CN" altLang="en-US" sz="3600" dirty="0">
                  <a:latin typeface="汉仪雅酷黑-65J" panose="00020600040101010101" charset="-122"/>
                  <a:ea typeface="汉仪雅酷黑-65J" panose="00020600040101010101" charset="-122"/>
                </a:rPr>
                <a:t>西甲</a:t>
              </a:r>
              <a:r>
                <a:rPr lang="en-US" altLang="zh-CN" sz="3600" dirty="0">
                  <a:latin typeface="汉仪雅酷黑-65J" panose="00020600040101010101" charset="-122"/>
                  <a:ea typeface="汉仪雅酷黑-65J" panose="00020600040101010101" charset="-122"/>
                </a:rPr>
                <a:t>CVC</a:t>
              </a:r>
              <a:r>
                <a:rPr lang="zh-CN" altLang="en-US" sz="3600" dirty="0">
                  <a:latin typeface="汉仪雅酷黑-65J" panose="00020600040101010101" charset="-122"/>
                  <a:ea typeface="汉仪雅酷黑-65J" panose="00020600040101010101" charset="-122"/>
                </a:rPr>
                <a:t>协议</a:t>
              </a:r>
              <a:endParaRPr lang="zh-CN" altLang="en-US" sz="3600" dirty="0">
                <a:latin typeface="汉仪雅酷黑-65J" panose="00020600040101010101" charset="-122"/>
                <a:ea typeface="汉仪雅酷黑-65J" panose="00020600040101010101" charset="-122"/>
              </a:endParaRPr>
            </a:p>
          </p:txBody>
        </p:sp>
        <p:sp>
          <p:nvSpPr>
            <p:cNvPr id="5" name="矩形 4"/>
            <p:cNvSpPr/>
            <p:nvPr/>
          </p:nvSpPr>
          <p:spPr>
            <a:xfrm>
              <a:off x="7500" y="72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627" y="72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163712" y="1417521"/>
            <a:ext cx="9561830" cy="1753235"/>
            <a:chOff x="1351280" y="4202728"/>
            <a:chExt cx="9561830" cy="1753235"/>
          </a:xfrm>
        </p:grpSpPr>
        <p:sp>
          <p:nvSpPr>
            <p:cNvPr id="20" name="燕尾形 19"/>
            <p:cNvSpPr/>
            <p:nvPr/>
          </p:nvSpPr>
          <p:spPr>
            <a:xfrm>
              <a:off x="1351280" y="4374910"/>
              <a:ext cx="546735" cy="278130"/>
            </a:xfrm>
            <a:prstGeom prst="chevron">
              <a:avLst>
                <a:gd name="adj" fmla="val 33251"/>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959610" y="4202728"/>
              <a:ext cx="8953500" cy="1753235"/>
            </a:xfrm>
            <a:prstGeom prst="rect">
              <a:avLst/>
            </a:prstGeom>
            <a:solidFill>
              <a:schemeClr val="accent4">
                <a:lumMod val="20000"/>
                <a:lumOff val="80000"/>
              </a:schemeClr>
            </a:solidFill>
          </p:spPr>
          <p:txBody>
            <a:bodyPr wrap="square" rtlCol="0" anchor="t">
              <a:spAutoFit/>
            </a:bodyPr>
            <a:lstStyle/>
            <a:p>
              <a:pPr algn="just">
                <a:lnSpc>
                  <a:spcPct val="150000"/>
                </a:lnSpc>
              </a:pPr>
              <a:r>
                <a:rPr lang="en-US" altLang="zh-CN" dirty="0">
                  <a:latin typeface="汉仪宋韵朗黑W" panose="00020600040101010101" charset="-122"/>
                  <a:ea typeface="汉仪宋韵朗黑W" panose="00020600040101010101" charset="-122"/>
                  <a:sym typeface="+mn-ea"/>
                </a:rPr>
                <a:t>2021</a:t>
              </a:r>
              <a:r>
                <a:rPr lang="zh-CN" altLang="en-US" dirty="0">
                  <a:latin typeface="汉仪宋韵朗黑W" panose="00020600040101010101" charset="-122"/>
                  <a:ea typeface="汉仪宋韵朗黑W" panose="00020600040101010101" charset="-122"/>
                  <a:sym typeface="+mn-ea"/>
                </a:rPr>
                <a:t>年</a:t>
              </a:r>
              <a:r>
                <a:rPr lang="en-US" altLang="zh-CN" dirty="0">
                  <a:latin typeface="汉仪宋韵朗黑W" panose="00020600040101010101" charset="-122"/>
                  <a:ea typeface="汉仪宋韵朗黑W" panose="00020600040101010101" charset="-122"/>
                  <a:sym typeface="+mn-ea"/>
                </a:rPr>
                <a:t>8</a:t>
              </a:r>
              <a:r>
                <a:rPr lang="zh-CN" altLang="en-US" dirty="0">
                  <a:latin typeface="汉仪宋韵朗黑W" panose="00020600040101010101" charset="-122"/>
                  <a:ea typeface="汉仪宋韵朗黑W" panose="00020600040101010101" charset="-122"/>
                  <a:sym typeface="+mn-ea"/>
                </a:rPr>
                <a:t>月上旬，西甲宣布原则上同意</a:t>
              </a:r>
              <a:r>
                <a:rPr lang="en-US" altLang="zh-CN" dirty="0">
                  <a:latin typeface="汉仪宋韵朗黑W" panose="00020600040101010101" charset="-122"/>
                  <a:ea typeface="汉仪宋韵朗黑W" panose="00020600040101010101" charset="-122"/>
                  <a:sym typeface="+mn-ea"/>
                </a:rPr>
                <a:t>CVC</a:t>
              </a:r>
              <a:r>
                <a:rPr lang="zh-CN" altLang="en-US" dirty="0">
                  <a:latin typeface="汉仪宋韵朗黑W" panose="00020600040101010101" charset="-122"/>
                  <a:ea typeface="汉仪宋韵朗黑W" panose="00020600040101010101" charset="-122"/>
                  <a:sym typeface="+mn-ea"/>
                </a:rPr>
                <a:t>向其俱乐部和比赛本身注资</a:t>
              </a:r>
              <a:r>
                <a:rPr lang="en-US" altLang="zh-CN" dirty="0">
                  <a:latin typeface="汉仪宋韵朗黑W" panose="00020600040101010101" charset="-122"/>
                  <a:ea typeface="汉仪宋韵朗黑W" panose="00020600040101010101" charset="-122"/>
                  <a:sym typeface="+mn-ea"/>
                </a:rPr>
                <a:t>27</a:t>
              </a:r>
              <a:r>
                <a:rPr lang="zh-CN" altLang="en-US" dirty="0">
                  <a:latin typeface="汉仪宋韵朗黑W" panose="00020600040101010101" charset="-122"/>
                  <a:ea typeface="汉仪宋韵朗黑W" panose="00020600040101010101" charset="-122"/>
                  <a:sym typeface="+mn-ea"/>
                </a:rPr>
                <a:t>亿欧元，</a:t>
              </a:r>
              <a:r>
                <a:rPr lang="zh-CN" altLang="en-US" dirty="0">
                  <a:latin typeface="汉仪宋韵朗黑W" panose="00020600040101010101" charset="-122"/>
                  <a:ea typeface="汉仪宋韵朗黑W" panose="00020600040101010101" charset="-122"/>
                  <a:sym typeface="+mn-ea"/>
                </a:rPr>
                <a:t>作为回报，</a:t>
              </a:r>
              <a:r>
                <a:rPr lang="en-US" altLang="zh-CN" dirty="0">
                  <a:latin typeface="汉仪宋韵朗黑W" panose="00020600040101010101" charset="-122"/>
                  <a:ea typeface="汉仪宋韵朗黑W" panose="00020600040101010101" charset="-122"/>
                  <a:sym typeface="+mn-ea"/>
                </a:rPr>
                <a:t>CVC</a:t>
              </a:r>
              <a:r>
                <a:rPr lang="zh-CN" altLang="en-US" dirty="0">
                  <a:latin typeface="汉仪宋韵朗黑W" panose="00020600040101010101" charset="-122"/>
                  <a:ea typeface="汉仪宋韵朗黑W" panose="00020600040101010101" charset="-122"/>
                  <a:sym typeface="+mn-ea"/>
                </a:rPr>
                <a:t>将在未来</a:t>
              </a:r>
              <a:r>
                <a:rPr lang="en-US" altLang="zh-CN" dirty="0">
                  <a:latin typeface="汉仪宋韵朗黑W" panose="00020600040101010101" charset="-122"/>
                  <a:ea typeface="汉仪宋韵朗黑W" panose="00020600040101010101" charset="-122"/>
                  <a:sym typeface="+mn-ea"/>
                </a:rPr>
                <a:t>50</a:t>
              </a:r>
              <a:r>
                <a:rPr lang="zh-CN" altLang="en-US" dirty="0">
                  <a:latin typeface="汉仪宋韵朗黑W" panose="00020600040101010101" charset="-122"/>
                  <a:ea typeface="汉仪宋韵朗黑W" panose="00020600040101010101" charset="-122"/>
                  <a:sym typeface="+mn-ea"/>
                </a:rPr>
                <a:t>年中每年抽取西甲联赛</a:t>
              </a:r>
              <a:r>
                <a:rPr lang="en-US" altLang="zh-CN" dirty="0">
                  <a:latin typeface="汉仪宋韵朗黑W" panose="00020600040101010101" charset="-122"/>
                  <a:ea typeface="汉仪宋韵朗黑W" panose="00020600040101010101" charset="-122"/>
                  <a:sym typeface="+mn-ea"/>
                </a:rPr>
                <a:t>10%</a:t>
              </a:r>
              <a:r>
                <a:rPr lang="zh-CN" altLang="en-US" dirty="0">
                  <a:latin typeface="汉仪宋韵朗黑W" panose="00020600040101010101" charset="-122"/>
                  <a:ea typeface="汉仪宋韵朗黑W" panose="00020600040101010101" charset="-122"/>
                  <a:sym typeface="+mn-ea"/>
                </a:rPr>
                <a:t>的转播收益。</a:t>
              </a:r>
              <a:endParaRPr lang="zh-CN" altLang="en-US" dirty="0">
                <a:latin typeface="汉仪宋韵朗黑W" panose="00020600040101010101" charset="-122"/>
                <a:ea typeface="汉仪宋韵朗黑W" panose="00020600040101010101" charset="-122"/>
                <a:sym typeface="+mn-ea"/>
              </a:endParaRPr>
            </a:p>
            <a:p>
              <a:pPr algn="just">
                <a:lnSpc>
                  <a:spcPct val="150000"/>
                </a:lnSpc>
              </a:pPr>
              <a:r>
                <a:rPr lang="en-US" altLang="zh-CN" b="1" dirty="0">
                  <a:latin typeface="汉仪宋韵朗黑W" panose="00020600040101010101" charset="-122"/>
                  <a:ea typeface="汉仪宋韵朗黑W" panose="00020600040101010101" charset="-122"/>
                  <a:sym typeface="+mn-ea"/>
                </a:rPr>
                <a:t>因有反对俱乐部的存在</a:t>
              </a:r>
              <a:r>
                <a:rPr lang="en-US" altLang="zh-CN" dirty="0">
                  <a:latin typeface="汉仪宋韵朗黑W" panose="00020600040101010101" charset="-122"/>
                  <a:ea typeface="汉仪宋韵朗黑W" panose="00020600040101010101" charset="-122"/>
                  <a:sym typeface="+mn-ea"/>
                </a:rPr>
                <a:t>，交易的总金额被定格为19.94亿欧元。CVC将持有</a:t>
              </a:r>
              <a:r>
                <a:rPr lang="zh-CN" altLang="en-US" dirty="0">
                  <a:latin typeface="汉仪宋韵朗黑W" panose="00020600040101010101" charset="-122"/>
                  <a:ea typeface="汉仪宋韵朗黑W" panose="00020600040101010101" charset="-122"/>
                  <a:sym typeface="+mn-ea"/>
                </a:rPr>
                <a:t>西甲商业公司</a:t>
              </a:r>
              <a:r>
                <a:rPr lang="en-US" altLang="zh-CN" dirty="0">
                  <a:latin typeface="汉仪宋韵朗黑W" panose="00020600040101010101" charset="-122"/>
                  <a:ea typeface="汉仪宋韵朗黑W" panose="00020600040101010101" charset="-122"/>
                  <a:sym typeface="+mn-ea"/>
                </a:rPr>
                <a:t>LaLiga Group International8.2%的股份，以及未来50年西甲联赛每年8.2%的转播收益。</a:t>
              </a:r>
              <a:endParaRPr lang="en-US" altLang="zh-CN" dirty="0">
                <a:latin typeface="汉仪宋韵朗黑W" panose="00020600040101010101" charset="-122"/>
                <a:ea typeface="汉仪宋韵朗黑W" panose="00020600040101010101" charset="-122"/>
                <a:sym typeface="+mn-ea"/>
              </a:endParaRPr>
            </a:p>
          </p:txBody>
        </p:sp>
      </p:grpSp>
      <p:sp>
        <p:nvSpPr>
          <p:cNvPr id="8" name="文本框 7"/>
          <p:cNvSpPr txBox="1"/>
          <p:nvPr/>
        </p:nvSpPr>
        <p:spPr>
          <a:xfrm>
            <a:off x="948055" y="5327015"/>
            <a:ext cx="9998075" cy="506730"/>
          </a:xfrm>
          <a:prstGeom prst="rect">
            <a:avLst/>
          </a:prstGeom>
          <a:solidFill>
            <a:schemeClr val="accent4">
              <a:lumMod val="20000"/>
              <a:lumOff val="80000"/>
            </a:schemeClr>
          </a:solidFill>
          <a:ln w="12700">
            <a:solidFill>
              <a:schemeClr val="accent1">
                <a:lumMod val="60000"/>
                <a:lumOff val="40000"/>
              </a:schemeClr>
            </a:solidFill>
          </a:ln>
        </p:spPr>
        <p:txBody>
          <a:bodyPr wrap="square" rtlCol="0" anchor="t">
            <a:spAutoFit/>
          </a:bodyPr>
          <a:lstStyle/>
          <a:p>
            <a:pPr algn="just">
              <a:lnSpc>
                <a:spcPct val="150000"/>
              </a:lnSpc>
            </a:pPr>
            <a:r>
              <a:rPr lang="zh-CN" altLang="en-US" dirty="0">
                <a:latin typeface="汉仪宋韵朗黑W" panose="00020600040101010101" charset="-122"/>
                <a:ea typeface="汉仪宋韵朗黑W" panose="00020600040101010101" charset="-122"/>
                <a:sym typeface="+mn-ea"/>
              </a:rPr>
              <a:t>协议中最大争议点来自长达</a:t>
            </a:r>
            <a:r>
              <a:rPr lang="en-US" altLang="zh-CN" dirty="0">
                <a:latin typeface="汉仪宋韵朗黑W" panose="00020600040101010101" charset="-122"/>
                <a:ea typeface="汉仪宋韵朗黑W" panose="00020600040101010101" charset="-122"/>
                <a:sym typeface="+mn-ea"/>
              </a:rPr>
              <a:t>50</a:t>
            </a:r>
            <a:r>
              <a:rPr lang="zh-CN" altLang="en-US" dirty="0">
                <a:latin typeface="汉仪宋韵朗黑W" panose="00020600040101010101" charset="-122"/>
                <a:ea typeface="汉仪宋韵朗黑W" panose="00020600040101010101" charset="-122"/>
                <a:sym typeface="+mn-ea"/>
              </a:rPr>
              <a:t>年的收益分成时间，以及西甲的商业公司有将近</a:t>
            </a:r>
            <a:r>
              <a:rPr lang="en-US" altLang="zh-CN" dirty="0">
                <a:latin typeface="汉仪宋韵朗黑W" panose="00020600040101010101" charset="-122"/>
                <a:ea typeface="汉仪宋韵朗黑W" panose="00020600040101010101" charset="-122"/>
                <a:sym typeface="+mn-ea"/>
              </a:rPr>
              <a:t>10%</a:t>
            </a:r>
            <a:r>
              <a:rPr lang="zh-CN" altLang="en-US" dirty="0">
                <a:latin typeface="汉仪宋韵朗黑W" panose="00020600040101010101" charset="-122"/>
                <a:ea typeface="汉仪宋韵朗黑W" panose="00020600040101010101" charset="-122"/>
                <a:sym typeface="+mn-ea"/>
              </a:rPr>
              <a:t>的股份被</a:t>
            </a:r>
            <a:r>
              <a:rPr lang="zh-CN" altLang="en-US" dirty="0">
                <a:latin typeface="汉仪宋韵朗黑W" panose="00020600040101010101" charset="-122"/>
                <a:ea typeface="汉仪宋韵朗黑W" panose="00020600040101010101" charset="-122"/>
                <a:sym typeface="+mn-ea"/>
              </a:rPr>
              <a:t>售出。</a:t>
            </a:r>
            <a:endParaRPr lang="zh-CN" altLang="en-US" dirty="0">
              <a:latin typeface="汉仪宋韵朗黑W" panose="00020600040101010101" charset="-122"/>
              <a:ea typeface="汉仪宋韵朗黑W" panose="00020600040101010101" charset="-122"/>
              <a:sym typeface="+mn-ea"/>
            </a:endParaRPr>
          </a:p>
        </p:txBody>
      </p:sp>
      <p:pic>
        <p:nvPicPr>
          <p:cNvPr id="14" name="图片 13"/>
          <p:cNvPicPr>
            <a:picLocks noChangeAspect="1"/>
          </p:cNvPicPr>
          <p:nvPr/>
        </p:nvPicPr>
        <p:blipFill>
          <a:blip r:embed="rId1"/>
          <a:stretch>
            <a:fillRect/>
          </a:stretch>
        </p:blipFill>
        <p:spPr>
          <a:xfrm>
            <a:off x="11014075" y="36195"/>
            <a:ext cx="1177925" cy="1024255"/>
          </a:xfrm>
          <a:prstGeom prst="rect">
            <a:avLst/>
          </a:prstGeom>
        </p:spPr>
      </p:pic>
      <p:sp>
        <p:nvSpPr>
          <p:cNvPr id="12" name="文本框 11"/>
          <p:cNvSpPr txBox="1"/>
          <p:nvPr/>
        </p:nvSpPr>
        <p:spPr>
          <a:xfrm>
            <a:off x="1807845" y="3260725"/>
            <a:ext cx="4589780" cy="1938020"/>
          </a:xfrm>
          <a:prstGeom prst="rect">
            <a:avLst/>
          </a:prstGeom>
          <a:noFill/>
        </p:spPr>
        <p:txBody>
          <a:bodyPr wrap="square">
            <a:spAutoFit/>
          </a:bodyPr>
          <a:lstStyle/>
          <a:p>
            <a:pPr algn="just">
              <a:lnSpc>
                <a:spcPct val="150000"/>
              </a:lnSpc>
            </a:pPr>
            <a:r>
              <a:rPr lang="zh-CN" altLang="en-US" sz="1600" dirty="0">
                <a:latin typeface="汉仪宋韵朗黑W" panose="00020600040101010101" charset="-122"/>
                <a:ea typeface="汉仪宋韵朗黑W" panose="00020600040101010101" charset="-122"/>
                <a:sym typeface="+mn-ea"/>
              </a:rPr>
              <a:t>这笔资金中的</a:t>
            </a:r>
            <a:r>
              <a:rPr lang="en-US" altLang="zh-CN" sz="1600" dirty="0">
                <a:latin typeface="汉仪宋韵朗黑W" panose="00020600040101010101" charset="-122"/>
                <a:ea typeface="汉仪宋韵朗黑W" panose="00020600040101010101" charset="-122"/>
                <a:sym typeface="+mn-ea"/>
              </a:rPr>
              <a:t>90%</a:t>
            </a:r>
            <a:r>
              <a:rPr lang="zh-CN" altLang="en-US" sz="1600" dirty="0">
                <a:latin typeface="汉仪宋韵朗黑W" panose="00020600040101010101" charset="-122"/>
                <a:ea typeface="汉仪宋韵朗黑W" panose="00020600040101010101" charset="-122"/>
                <a:sym typeface="+mn-ea"/>
              </a:rPr>
              <a:t>将会被分配给球队，俱乐部将按照与西甲联盟签订的战略协议分配投资，即</a:t>
            </a:r>
            <a:r>
              <a:rPr lang="en-US" altLang="zh-CN" sz="1600" dirty="0">
                <a:latin typeface="汉仪宋韵朗黑W" panose="00020600040101010101" charset="-122"/>
                <a:ea typeface="汉仪宋韵朗黑W" panose="00020600040101010101" charset="-122"/>
                <a:sym typeface="+mn-ea"/>
              </a:rPr>
              <a:t>70%</a:t>
            </a:r>
            <a:r>
              <a:rPr lang="zh-CN" altLang="en-US" sz="1600" dirty="0">
                <a:latin typeface="汉仪宋韵朗黑W" panose="00020600040101010101" charset="-122"/>
                <a:ea typeface="汉仪宋韵朗黑W" panose="00020600040101010101" charset="-122"/>
                <a:sym typeface="+mn-ea"/>
              </a:rPr>
              <a:t>用于基础设施建设、国际市场开发、品牌经营等，</a:t>
            </a:r>
            <a:r>
              <a:rPr lang="en-US" altLang="zh-CN" sz="1600" dirty="0">
                <a:latin typeface="汉仪宋韵朗黑W" panose="00020600040101010101" charset="-122"/>
                <a:ea typeface="汉仪宋韵朗黑W" panose="00020600040101010101" charset="-122"/>
                <a:sym typeface="+mn-ea"/>
              </a:rPr>
              <a:t>15%</a:t>
            </a:r>
            <a:r>
              <a:rPr lang="zh-CN" altLang="en-US" sz="1600" dirty="0">
                <a:latin typeface="汉仪宋韵朗黑W" panose="00020600040101010101" charset="-122"/>
                <a:ea typeface="汉仪宋韵朗黑W" panose="00020600040101010101" charset="-122"/>
                <a:sym typeface="+mn-ea"/>
              </a:rPr>
              <a:t>用于偿还债务或者再融资贷款，只有</a:t>
            </a:r>
            <a:r>
              <a:rPr lang="en-US" altLang="zh-CN" sz="1600" dirty="0">
                <a:latin typeface="汉仪宋韵朗黑W" panose="00020600040101010101" charset="-122"/>
                <a:ea typeface="汉仪宋韵朗黑W" panose="00020600040101010101" charset="-122"/>
                <a:sym typeface="+mn-ea"/>
              </a:rPr>
              <a:t>15%</a:t>
            </a:r>
            <a:r>
              <a:rPr lang="zh-CN" altLang="en-US" sz="1600" dirty="0">
                <a:latin typeface="汉仪宋韵朗黑W" panose="00020600040101010101" charset="-122"/>
                <a:ea typeface="汉仪宋韵朗黑W" panose="00020600040101010101" charset="-122"/>
                <a:sym typeface="+mn-ea"/>
              </a:rPr>
              <a:t>可以用于球员工资或转会费以提升球队实力。</a:t>
            </a:r>
            <a:endParaRPr lang="zh-CN" altLang="en-US" sz="1600" dirty="0">
              <a:latin typeface="汉仪宋韵朗黑W" panose="00020600040101010101" charset="-122"/>
              <a:ea typeface="汉仪宋韵朗黑W" panose="00020600040101010101" charset="-122"/>
              <a:sym typeface="+mn-ea"/>
            </a:endParaRPr>
          </a:p>
        </p:txBody>
      </p:sp>
      <p:sp>
        <p:nvSpPr>
          <p:cNvPr id="16" name="直角双向箭头 15"/>
          <p:cNvSpPr/>
          <p:nvPr/>
        </p:nvSpPr>
        <p:spPr>
          <a:xfrm rot="10800000">
            <a:off x="1195070" y="2405380"/>
            <a:ext cx="534670" cy="2802890"/>
          </a:xfrm>
          <a:prstGeom prst="leftUpArrow">
            <a:avLst/>
          </a:prstGeom>
          <a:solidFill>
            <a:schemeClr val="accent4">
              <a:lumMod val="60000"/>
              <a:lumOff val="4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pic>
        <p:nvPicPr>
          <p:cNvPr id="17" name="图片 16"/>
          <p:cNvPicPr>
            <a:picLocks noChangeAspect="1"/>
          </p:cNvPicPr>
          <p:nvPr/>
        </p:nvPicPr>
        <p:blipFill>
          <a:blip r:embed="rId2"/>
          <a:srcRect l="4539" t="11195" r="2585" b="11199"/>
          <a:stretch>
            <a:fillRect/>
          </a:stretch>
        </p:blipFill>
        <p:spPr>
          <a:xfrm>
            <a:off x="6501130" y="3242310"/>
            <a:ext cx="4112895" cy="1932305"/>
          </a:xfrm>
          <a:prstGeom prst="rect">
            <a:avLst/>
          </a:prstGeom>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33375" y="201930"/>
            <a:ext cx="3437890" cy="646430"/>
            <a:chOff x="7500" y="357"/>
            <a:chExt cx="5414" cy="1018"/>
          </a:xfrm>
        </p:grpSpPr>
        <p:sp>
          <p:nvSpPr>
            <p:cNvPr id="11" name="文本框 10"/>
            <p:cNvSpPr txBox="1"/>
            <p:nvPr/>
          </p:nvSpPr>
          <p:spPr>
            <a:xfrm>
              <a:off x="7977" y="357"/>
              <a:ext cx="4650" cy="1018"/>
            </a:xfrm>
            <a:prstGeom prst="rect">
              <a:avLst/>
            </a:prstGeom>
            <a:noFill/>
          </p:spPr>
          <p:txBody>
            <a:bodyPr wrap="square" rtlCol="0" anchor="t">
              <a:spAutoFit/>
            </a:bodyPr>
            <a:lstStyle/>
            <a:p>
              <a:r>
                <a:rPr lang="zh-CN" altLang="en-US" sz="3600" dirty="0">
                  <a:latin typeface="汉仪雅酷黑-65J" panose="00020600040101010101" charset="-122"/>
                  <a:ea typeface="汉仪雅酷黑-65J" panose="00020600040101010101" charset="-122"/>
                </a:rPr>
                <a:t>西甲</a:t>
              </a:r>
              <a:r>
                <a:rPr lang="en-US" altLang="zh-CN" sz="3600" dirty="0">
                  <a:latin typeface="汉仪雅酷黑-65J" panose="00020600040101010101" charset="-122"/>
                  <a:ea typeface="汉仪雅酷黑-65J" panose="00020600040101010101" charset="-122"/>
                </a:rPr>
                <a:t>CVC</a:t>
              </a:r>
              <a:r>
                <a:rPr lang="zh-CN" altLang="en-US" sz="3600" dirty="0">
                  <a:latin typeface="汉仪雅酷黑-65J" panose="00020600040101010101" charset="-122"/>
                  <a:ea typeface="汉仪雅酷黑-65J" panose="00020600040101010101" charset="-122"/>
                </a:rPr>
                <a:t>协议</a:t>
              </a:r>
              <a:endParaRPr lang="zh-CN" altLang="en-US" sz="3600" dirty="0">
                <a:latin typeface="汉仪雅酷黑-65J" panose="00020600040101010101" charset="-122"/>
                <a:ea typeface="汉仪雅酷黑-65J" panose="00020600040101010101" charset="-122"/>
              </a:endParaRPr>
            </a:p>
          </p:txBody>
        </p:sp>
        <p:sp>
          <p:nvSpPr>
            <p:cNvPr id="5" name="矩形 4"/>
            <p:cNvSpPr/>
            <p:nvPr/>
          </p:nvSpPr>
          <p:spPr>
            <a:xfrm>
              <a:off x="7500" y="72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627" y="728"/>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5503252" y="1202106"/>
            <a:ext cx="6072856" cy="5076093"/>
            <a:chOff x="609298" y="961292"/>
            <a:chExt cx="6072856" cy="5076093"/>
          </a:xfrm>
        </p:grpSpPr>
        <p:sp>
          <p:nvSpPr>
            <p:cNvPr id="12" name="圆角矩形 11"/>
            <p:cNvSpPr/>
            <p:nvPr/>
          </p:nvSpPr>
          <p:spPr>
            <a:xfrm>
              <a:off x="964896" y="961292"/>
              <a:ext cx="5717258" cy="5076093"/>
            </a:xfrm>
            <a:prstGeom prst="roundRect">
              <a:avLst>
                <a:gd name="adj" fmla="val 14486"/>
              </a:avLst>
            </a:prstGeom>
            <a:solidFill>
              <a:schemeClr val="bg1"/>
            </a:solidFill>
            <a:ln>
              <a:noFill/>
            </a:ln>
            <a:effectLst>
              <a:outerShdw blurRad="2667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9298" y="1846196"/>
              <a:ext cx="748030" cy="748030"/>
            </a:xfrm>
            <a:prstGeom prst="ellips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燕尾形 12"/>
            <p:cNvSpPr/>
            <p:nvPr/>
          </p:nvSpPr>
          <p:spPr>
            <a:xfrm>
              <a:off x="820753" y="2061461"/>
              <a:ext cx="363855" cy="32575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64409" y="1241158"/>
              <a:ext cx="4706268" cy="461665"/>
            </a:xfrm>
            <a:prstGeom prst="rect">
              <a:avLst/>
            </a:prstGeom>
            <a:noFill/>
          </p:spPr>
          <p:txBody>
            <a:bodyPr wrap="square" rtlCol="0" anchor="t">
              <a:spAutoFit/>
            </a:bodyPr>
            <a:lstStyle/>
            <a:p>
              <a:r>
                <a:rPr lang="zh-CN" altLang="en-US" sz="2400" dirty="0">
                  <a:latin typeface="汉仪雅酷黑-65J" panose="00020600040101010101" charset="-122"/>
                  <a:ea typeface="汉仪雅酷黑-65J" panose="00020600040101010101" charset="-122"/>
                </a:rPr>
                <a:t>其他西甲球队为何接受</a:t>
              </a:r>
              <a:r>
                <a:rPr lang="en-US" altLang="zh-CN" sz="2400" dirty="0">
                  <a:latin typeface="汉仪雅酷黑-65J" panose="00020600040101010101" charset="-122"/>
                  <a:ea typeface="汉仪雅酷黑-65J" panose="00020600040101010101" charset="-122"/>
                </a:rPr>
                <a:t>CVC</a:t>
              </a:r>
              <a:r>
                <a:rPr lang="zh-CN" altLang="en-US" sz="2400" dirty="0">
                  <a:latin typeface="汉仪雅酷黑-65J" panose="00020600040101010101" charset="-122"/>
                  <a:ea typeface="汉仪雅酷黑-65J" panose="00020600040101010101" charset="-122"/>
                </a:rPr>
                <a:t>协议？</a:t>
              </a:r>
              <a:endParaRPr lang="zh-CN" altLang="en-US" sz="2400" dirty="0">
                <a:latin typeface="汉仪雅酷黑-65J" panose="00020600040101010101" charset="-122"/>
                <a:ea typeface="汉仪雅酷黑-65J" panose="00020600040101010101" charset="-122"/>
              </a:endParaRPr>
            </a:p>
          </p:txBody>
        </p:sp>
        <p:sp>
          <p:nvSpPr>
            <p:cNvPr id="17" name="文本框 16"/>
            <p:cNvSpPr txBox="1"/>
            <p:nvPr/>
          </p:nvSpPr>
          <p:spPr>
            <a:xfrm>
              <a:off x="1369443" y="1767116"/>
              <a:ext cx="5071317" cy="3830955"/>
            </a:xfrm>
            <a:prstGeom prst="rect">
              <a:avLst/>
            </a:prstGeom>
            <a:noFill/>
          </p:spPr>
          <p:txBody>
            <a:bodyPr wrap="square" rtlCol="0" anchor="t">
              <a:spAutoFit/>
            </a:bodyPr>
            <a:lstStyle/>
            <a:p>
              <a:pPr algn="just">
                <a:lnSpc>
                  <a:spcPct val="150000"/>
                </a:lnSpc>
              </a:pPr>
              <a:r>
                <a:rPr lang="zh-CN" altLang="en-US" sz="1600" dirty="0">
                  <a:latin typeface="汉仪宋韵朗黑W" panose="00020600040101010101" charset="-122"/>
                  <a:ea typeface="汉仪宋韵朗黑W" panose="00020600040101010101" charset="-122"/>
                  <a:sym typeface="+mn-ea"/>
                </a:rPr>
                <a:t>    </a:t>
              </a:r>
              <a:r>
                <a:rPr lang="en-US" altLang="zh-CN" dirty="0">
                  <a:latin typeface="汉仪宋韵朗黑W" panose="00020600040101010101" charset="-122"/>
                  <a:ea typeface="汉仪宋韵朗黑W" panose="00020600040101010101" charset="-122"/>
                  <a:sym typeface="+mn-ea"/>
                </a:rPr>
                <a:t>2020</a:t>
              </a:r>
              <a:r>
                <a:rPr lang="zh-CN" altLang="en-US" dirty="0">
                  <a:latin typeface="汉仪宋韵朗黑W" panose="00020600040101010101" charset="-122"/>
                  <a:ea typeface="汉仪宋韵朗黑W" panose="00020600040101010101" charset="-122"/>
                  <a:sym typeface="+mn-ea"/>
                </a:rPr>
                <a:t>年新冠疫情在全球范围内爆发，体育赛事失去了现场观众，很多中小俱乐部也就失去了门票这项主要的收入来源，而</a:t>
              </a:r>
              <a:r>
                <a:rPr lang="en-US" altLang="zh-CN" dirty="0">
                  <a:latin typeface="汉仪宋韵朗黑W" panose="00020600040101010101" charset="-122"/>
                  <a:ea typeface="汉仪宋韵朗黑W" panose="00020600040101010101" charset="-122"/>
                  <a:sym typeface="+mn-ea"/>
                </a:rPr>
                <a:t>CVC</a:t>
              </a:r>
              <a:r>
                <a:rPr lang="zh-CN" altLang="en-US" dirty="0">
                  <a:latin typeface="汉仪宋韵朗黑W" panose="00020600040101010101" charset="-122"/>
                  <a:ea typeface="汉仪宋韵朗黑W" panose="00020600040101010101" charset="-122"/>
                  <a:sym typeface="+mn-ea"/>
                </a:rPr>
                <a:t>的这一次直接注资将可以帮助这些俱乐部暂时度过寒冬。</a:t>
              </a:r>
              <a:endParaRPr lang="en-US" altLang="zh-CN" dirty="0">
                <a:latin typeface="汉仪宋韵朗黑W" panose="00020600040101010101" charset="-122"/>
                <a:ea typeface="汉仪宋韵朗黑W" panose="00020600040101010101" charset="-122"/>
                <a:sym typeface="+mn-ea"/>
              </a:endParaRPr>
            </a:p>
            <a:p>
              <a:pPr algn="just">
                <a:lnSpc>
                  <a:spcPct val="150000"/>
                </a:lnSpc>
              </a:pPr>
              <a:r>
                <a:rPr lang="zh-CN" altLang="en-US" dirty="0">
                  <a:latin typeface="汉仪宋韵朗黑W" panose="00020600040101010101" charset="-122"/>
                  <a:ea typeface="汉仪宋韵朗黑W" panose="00020600040101010101" charset="-122"/>
                  <a:sym typeface="+mn-ea"/>
                </a:rPr>
                <a:t>    西班牙足协曾公开反对</a:t>
              </a:r>
              <a:r>
                <a:rPr lang="en-US" altLang="zh-CN" dirty="0">
                  <a:latin typeface="汉仪宋韵朗黑W" panose="00020600040101010101" charset="-122"/>
                  <a:ea typeface="汉仪宋韵朗黑W" panose="00020600040101010101" charset="-122"/>
                  <a:sym typeface="+mn-ea"/>
                </a:rPr>
                <a:t>CVC</a:t>
              </a:r>
              <a:r>
                <a:rPr lang="zh-CN" altLang="en-US" dirty="0">
                  <a:latin typeface="汉仪宋韵朗黑W" panose="00020600040101010101" charset="-122"/>
                  <a:ea typeface="汉仪宋韵朗黑W" panose="00020600040101010101" charset="-122"/>
                  <a:sym typeface="+mn-ea"/>
                </a:rPr>
                <a:t>协议，并且明确表示了对皇马、巴萨等俱乐部的支持，</a:t>
              </a:r>
              <a:r>
                <a:rPr lang="zh-CN" altLang="en-US" dirty="0">
                  <a:latin typeface="汉仪宋韵朗黑W" panose="00020600040101010101" charset="-122"/>
                  <a:ea typeface="汉仪宋韵朗黑W" panose="00020600040101010101" charset="-122"/>
                  <a:sym typeface="+mn-ea"/>
                </a:rPr>
                <a:t>西班牙足协认为</a:t>
              </a:r>
              <a:r>
                <a:rPr lang="en-US" altLang="zh-CN" dirty="0">
                  <a:latin typeface="汉仪宋韵朗黑W" panose="00020600040101010101" charset="-122"/>
                  <a:ea typeface="汉仪宋韵朗黑W" panose="00020600040101010101" charset="-122"/>
                  <a:sym typeface="+mn-ea"/>
                </a:rPr>
                <a:t>CVC</a:t>
              </a:r>
              <a:r>
                <a:rPr lang="zh-CN" altLang="en-US" dirty="0">
                  <a:latin typeface="汉仪宋韵朗黑W" panose="00020600040101010101" charset="-122"/>
                  <a:ea typeface="汉仪宋韵朗黑W" panose="00020600040101010101" charset="-122"/>
                  <a:sym typeface="+mn-ea"/>
                </a:rPr>
                <a:t>协议就是一剂毒药，现在看起来能够止渴，但是等到联赛恢复正常，</a:t>
              </a:r>
              <a:r>
                <a:rPr lang="en-US" altLang="zh-CN" dirty="0">
                  <a:latin typeface="汉仪宋韵朗黑W" panose="00020600040101010101" charset="-122"/>
                  <a:ea typeface="汉仪宋韵朗黑W" panose="00020600040101010101" charset="-122"/>
                  <a:sym typeface="+mn-ea"/>
                </a:rPr>
                <a:t>CVC</a:t>
              </a:r>
              <a:r>
                <a:rPr lang="zh-CN" altLang="en-US" dirty="0">
                  <a:latin typeface="汉仪宋韵朗黑W" panose="00020600040101010101" charset="-122"/>
                  <a:ea typeface="汉仪宋韵朗黑W" panose="00020600040101010101" charset="-122"/>
                  <a:sym typeface="+mn-ea"/>
                </a:rPr>
                <a:t>协议一定会成为西甲发展的最大掣肘。</a:t>
              </a:r>
              <a:endParaRPr lang="zh-CN" altLang="en-US" dirty="0">
                <a:latin typeface="汉仪宋韵朗黑W" panose="00020600040101010101" charset="-122"/>
                <a:ea typeface="汉仪宋韵朗黑W" panose="00020600040101010101" charset="-122"/>
                <a:sym typeface="+mn-ea"/>
              </a:endParaRPr>
            </a:p>
          </p:txBody>
        </p:sp>
      </p:grpSp>
      <p:grpSp>
        <p:nvGrpSpPr>
          <p:cNvPr id="21" name="组合 20"/>
          <p:cNvGrpSpPr/>
          <p:nvPr/>
        </p:nvGrpSpPr>
        <p:grpSpPr>
          <a:xfrm>
            <a:off x="643700" y="2567953"/>
            <a:ext cx="4737587" cy="2213610"/>
            <a:chOff x="6697492" y="1113406"/>
            <a:chExt cx="4737587" cy="2213610"/>
          </a:xfrm>
        </p:grpSpPr>
        <p:sp>
          <p:nvSpPr>
            <p:cNvPr id="6" name="圆角矩形 5"/>
            <p:cNvSpPr/>
            <p:nvPr/>
          </p:nvSpPr>
          <p:spPr>
            <a:xfrm>
              <a:off x="6697492" y="1113406"/>
              <a:ext cx="4737587" cy="2213610"/>
            </a:xfrm>
            <a:prstGeom prst="roundRect">
              <a:avLst>
                <a:gd name="adj" fmla="val 14486"/>
              </a:avLst>
            </a:prstGeom>
            <a:solidFill>
              <a:schemeClr val="bg1"/>
            </a:solidFill>
            <a:ln>
              <a:noFill/>
            </a:ln>
            <a:effectLst>
              <a:outerShdw blurRad="2667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313004" y="1205980"/>
              <a:ext cx="1597879" cy="460375"/>
            </a:xfrm>
            <a:prstGeom prst="rect">
              <a:avLst/>
            </a:prstGeom>
            <a:noFill/>
          </p:spPr>
          <p:txBody>
            <a:bodyPr wrap="square" rtlCol="0" anchor="t">
              <a:spAutoFit/>
            </a:bodyPr>
            <a:lstStyle/>
            <a:p>
              <a:r>
                <a:rPr lang="en-US" altLang="zh-CN" sz="2400" dirty="0">
                  <a:latin typeface="汉仪雅酷黑-65J" panose="00020600040101010101" charset="-122"/>
                  <a:ea typeface="汉仪雅酷黑-65J" panose="00020600040101010101" charset="-122"/>
                </a:rPr>
                <a:t>CVC</a:t>
              </a:r>
              <a:r>
                <a:rPr lang="zh-CN" altLang="en-US" sz="2400" dirty="0">
                  <a:latin typeface="汉仪雅酷黑-65J" panose="00020600040101010101" charset="-122"/>
                  <a:ea typeface="汉仪雅酷黑-65J" panose="00020600040101010101" charset="-122"/>
                </a:rPr>
                <a:t>集团</a:t>
              </a:r>
              <a:endParaRPr lang="zh-CN" altLang="en-US" sz="2400" dirty="0">
                <a:latin typeface="汉仪雅酷黑-65J" panose="00020600040101010101" charset="-122"/>
                <a:ea typeface="汉仪雅酷黑-65J" panose="00020600040101010101" charset="-122"/>
              </a:endParaRPr>
            </a:p>
          </p:txBody>
        </p:sp>
        <p:sp>
          <p:nvSpPr>
            <p:cNvPr id="15" name="文本框 14"/>
            <p:cNvSpPr txBox="1"/>
            <p:nvPr/>
          </p:nvSpPr>
          <p:spPr>
            <a:xfrm>
              <a:off x="6848622" y="1630931"/>
              <a:ext cx="4519930" cy="1568450"/>
            </a:xfrm>
            <a:prstGeom prst="rect">
              <a:avLst/>
            </a:prstGeom>
            <a:noFill/>
          </p:spPr>
          <p:txBody>
            <a:bodyPr wrap="square" rtlCol="0" anchor="t">
              <a:spAutoFit/>
            </a:bodyPr>
            <a:lstStyle/>
            <a:p>
              <a:pPr algn="just">
                <a:lnSpc>
                  <a:spcPct val="150000"/>
                </a:lnSpc>
              </a:pPr>
              <a:r>
                <a:rPr lang="en-US" altLang="zh-CN" sz="1600" dirty="0">
                  <a:latin typeface="汉仪宋韵朗黑W" panose="00020600040101010101" charset="-122"/>
                  <a:ea typeface="汉仪宋韵朗黑W" panose="00020600040101010101" charset="-122"/>
                  <a:sym typeface="+mn-ea"/>
                </a:rPr>
                <a:t>CVC</a:t>
              </a:r>
              <a:r>
                <a:rPr lang="zh-CN" altLang="en-US" sz="1600" dirty="0">
                  <a:latin typeface="汉仪宋韵朗黑W" panose="00020600040101010101" charset="-122"/>
                  <a:ea typeface="汉仪宋韵朗黑W" panose="00020600040101010101" charset="-122"/>
                  <a:sym typeface="+mn-ea"/>
                </a:rPr>
                <a:t>成立于</a:t>
              </a:r>
              <a:r>
                <a:rPr lang="en-US" altLang="zh-CN" sz="1600" dirty="0">
                  <a:latin typeface="汉仪宋韵朗黑W" panose="00020600040101010101" charset="-122"/>
                  <a:ea typeface="汉仪宋韵朗黑W" panose="00020600040101010101" charset="-122"/>
                  <a:sym typeface="+mn-ea"/>
                </a:rPr>
                <a:t>1981</a:t>
              </a:r>
              <a:r>
                <a:rPr lang="zh-CN" altLang="en-US" sz="1600" dirty="0">
                  <a:latin typeface="汉仪宋韵朗黑W" panose="00020600040101010101" charset="-122"/>
                  <a:ea typeface="汉仪宋韵朗黑W" panose="00020600040101010101" charset="-122"/>
                  <a:sym typeface="+mn-ea"/>
                </a:rPr>
                <a:t>年，最初隶属于花旗集团花旗集团，</a:t>
              </a:r>
              <a:r>
                <a:rPr lang="en-US" altLang="zh-CN" sz="1600" dirty="0">
                  <a:latin typeface="汉仪宋韵朗黑W" panose="00020600040101010101" charset="-122"/>
                  <a:ea typeface="汉仪宋韵朗黑W" panose="00020600040101010101" charset="-122"/>
                  <a:sym typeface="+mn-ea"/>
                </a:rPr>
                <a:t>1993</a:t>
              </a:r>
              <a:r>
                <a:rPr lang="zh-CN" altLang="en-US" sz="1600" dirty="0">
                  <a:latin typeface="汉仪宋韵朗黑W" panose="00020600040101010101" charset="-122"/>
                  <a:ea typeface="汉仪宋韵朗黑W" panose="00020600040101010101" charset="-122"/>
                  <a:sym typeface="+mn-ea"/>
                </a:rPr>
                <a:t>年被管理层收购。迄今为止，这家总部设在卢森堡的投资机构管理着高达</a:t>
              </a:r>
              <a:r>
                <a:rPr lang="en-US" altLang="zh-CN" sz="1600" dirty="0">
                  <a:latin typeface="汉仪宋韵朗黑W" panose="00020600040101010101" charset="-122"/>
                  <a:ea typeface="汉仪宋韵朗黑W" panose="00020600040101010101" charset="-122"/>
                  <a:sym typeface="+mn-ea"/>
                </a:rPr>
                <a:t>1</a:t>
              </a:r>
              <a:r>
                <a:rPr lang="zh-CN" altLang="en-US" sz="1600" dirty="0">
                  <a:latin typeface="汉仪宋韵朗黑W" panose="00020600040101010101" charset="-122"/>
                  <a:ea typeface="汉仪宋韵朗黑W" panose="00020600040101010101" charset="-122"/>
                  <a:sym typeface="+mn-ea"/>
                </a:rPr>
                <a:t>千多亿美元的资产，是欧洲最大的私募股权基金。</a:t>
              </a:r>
              <a:endParaRPr lang="zh-CN" altLang="en-US" sz="1600" dirty="0">
                <a:latin typeface="汉仪宋韵朗黑W" panose="00020600040101010101" charset="-122"/>
                <a:ea typeface="汉仪宋韵朗黑W" panose="00020600040101010101" charset="-122"/>
                <a:sym typeface="+mn-ea"/>
              </a:endParaRPr>
            </a:p>
          </p:txBody>
        </p:sp>
      </p:grpSp>
      <p:pic>
        <p:nvPicPr>
          <p:cNvPr id="22" name="图片 21"/>
          <p:cNvPicPr>
            <a:picLocks noChangeAspect="1"/>
          </p:cNvPicPr>
          <p:nvPr/>
        </p:nvPicPr>
        <p:blipFill>
          <a:blip r:embed="rId1"/>
          <a:stretch>
            <a:fillRect/>
          </a:stretch>
        </p:blipFill>
        <p:spPr>
          <a:xfrm>
            <a:off x="11014075" y="36195"/>
            <a:ext cx="1177925" cy="1024255"/>
          </a:xfrm>
          <a:prstGeom prst="rect">
            <a:avLst/>
          </a:prstGeom>
        </p:spPr>
      </p:pic>
      <p:sp>
        <p:nvSpPr>
          <p:cNvPr id="3" name="矩形 2"/>
          <p:cNvSpPr/>
          <p:nvPr/>
        </p:nvSpPr>
        <p:spPr>
          <a:xfrm>
            <a:off x="643890" y="1675130"/>
            <a:ext cx="4674235" cy="64643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668655" y="5040630"/>
            <a:ext cx="4674235" cy="64643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635" y="237490"/>
            <a:ext cx="4143375" cy="521970"/>
            <a:chOff x="7118" y="509"/>
            <a:chExt cx="6525" cy="822"/>
          </a:xfrm>
        </p:grpSpPr>
        <p:sp>
          <p:nvSpPr>
            <p:cNvPr id="11" name="文本框 10"/>
            <p:cNvSpPr txBox="1"/>
            <p:nvPr/>
          </p:nvSpPr>
          <p:spPr>
            <a:xfrm>
              <a:off x="7416" y="509"/>
              <a:ext cx="6227" cy="822"/>
            </a:xfrm>
            <a:prstGeom prst="rect">
              <a:avLst/>
            </a:prstGeom>
            <a:noFill/>
          </p:spPr>
          <p:txBody>
            <a:bodyPr wrap="square" rtlCol="0" anchor="t">
              <a:spAutoFit/>
            </a:bodyPr>
            <a:lstStyle/>
            <a:p>
              <a:r>
                <a:rPr lang="zh-CN" altLang="en-US" sz="2800" dirty="0">
                  <a:latin typeface="汉仪雅酷黑-65J" panose="00020600040101010101" charset="-122"/>
                  <a:ea typeface="汉仪雅酷黑-65J" panose="00020600040101010101" charset="-122"/>
                </a:rPr>
                <a:t>西甲现阶段主要的问题</a:t>
              </a:r>
              <a:endParaRPr lang="zh-CN" altLang="en-US" sz="2800" dirty="0">
                <a:latin typeface="汉仪雅酷黑-65J" panose="00020600040101010101" charset="-122"/>
                <a:ea typeface="汉仪雅酷黑-65J" panose="00020600040101010101" charset="-122"/>
              </a:endParaRPr>
            </a:p>
          </p:txBody>
        </p:sp>
        <p:sp>
          <p:nvSpPr>
            <p:cNvPr id="5" name="矩形 4"/>
            <p:cNvSpPr/>
            <p:nvPr/>
          </p:nvSpPr>
          <p:spPr>
            <a:xfrm>
              <a:off x="7118" y="76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313" y="76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848042" y="1060449"/>
            <a:ext cx="5330019" cy="5396866"/>
          </a:xfrm>
          <a:prstGeom prst="rect">
            <a:avLst/>
          </a:prstGeom>
          <a:solidFill>
            <a:schemeClr val="bg1"/>
          </a:solidFill>
          <a:ln>
            <a:noFill/>
          </a:ln>
          <a:effectLst>
            <a:outerShdw blurRad="266700" sx="101000" sy="101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sym typeface="+mn-ea"/>
            </a:endParaRPr>
          </a:p>
        </p:txBody>
      </p:sp>
      <p:sp>
        <p:nvSpPr>
          <p:cNvPr id="13" name="文本框 12"/>
          <p:cNvSpPr txBox="1"/>
          <p:nvPr/>
        </p:nvSpPr>
        <p:spPr>
          <a:xfrm>
            <a:off x="1000225" y="1234229"/>
            <a:ext cx="3502097" cy="461665"/>
          </a:xfrm>
          <a:prstGeom prst="rect">
            <a:avLst/>
          </a:prstGeom>
          <a:noFill/>
        </p:spPr>
        <p:txBody>
          <a:bodyPr wrap="square" rtlCol="0" anchor="t">
            <a:spAutoFit/>
          </a:bodyPr>
          <a:lstStyle/>
          <a:p>
            <a:r>
              <a:rPr lang="zh-CN" altLang="en-US" sz="2400" dirty="0">
                <a:latin typeface="汉仪雅酷黑-65J" panose="00020600040101010101" charset="-122"/>
                <a:ea typeface="汉仪雅酷黑-65J" panose="00020600040101010101" charset="-122"/>
                <a:sym typeface="+mn-ea"/>
              </a:rPr>
              <a:t>皇马、巴萨与欧超联赛</a:t>
            </a:r>
            <a:endParaRPr lang="zh-CN" altLang="en-US" sz="2400" dirty="0">
              <a:latin typeface="汉仪雅酷黑-65J" panose="00020600040101010101" charset="-122"/>
              <a:ea typeface="汉仪雅酷黑-65J" panose="00020600040101010101" charset="-122"/>
            </a:endParaRPr>
          </a:p>
        </p:txBody>
      </p:sp>
      <p:sp>
        <p:nvSpPr>
          <p:cNvPr id="14" name="文本框 13"/>
          <p:cNvSpPr txBox="1"/>
          <p:nvPr/>
        </p:nvSpPr>
        <p:spPr>
          <a:xfrm>
            <a:off x="988502" y="1742786"/>
            <a:ext cx="5095775" cy="4208781"/>
          </a:xfrm>
          <a:prstGeom prst="rect">
            <a:avLst/>
          </a:prstGeom>
          <a:noFill/>
        </p:spPr>
        <p:txBody>
          <a:bodyPr wrap="square" rtlCol="0" anchor="t">
            <a:spAutoFit/>
          </a:bodyPr>
          <a:lstStyle/>
          <a:p>
            <a:pPr algn="just">
              <a:lnSpc>
                <a:spcPct val="150000"/>
              </a:lnSpc>
            </a:pPr>
            <a:r>
              <a:rPr lang="zh-CN" altLang="en-US" b="1" i="0" dirty="0">
                <a:solidFill>
                  <a:srgbClr val="202122"/>
                </a:solidFill>
                <a:effectLst/>
                <a:latin typeface="Arial" panose="020B0604020202020204" pitchFamily="34" charset="0"/>
              </a:rPr>
              <a:t>        欧洲超级联赛</a:t>
            </a:r>
            <a:r>
              <a:rPr lang="zh-CN" altLang="en-US" b="0" i="0" dirty="0">
                <a:solidFill>
                  <a:srgbClr val="202122"/>
                </a:solidFill>
                <a:effectLst/>
                <a:latin typeface="Arial" panose="020B0604020202020204" pitchFamily="34" charset="0"/>
              </a:rPr>
              <a:t>是计划由</a:t>
            </a:r>
            <a:r>
              <a:rPr lang="zh-CN" altLang="en-US" b="1" i="0" dirty="0">
                <a:solidFill>
                  <a:srgbClr val="202122"/>
                </a:solidFill>
                <a:effectLst/>
                <a:latin typeface="Arial" panose="020B0604020202020204" pitchFamily="34" charset="0"/>
              </a:rPr>
              <a:t>欧洲超级联赛有限公司</a:t>
            </a:r>
            <a:r>
              <a:rPr lang="zh-CN" altLang="en-US" b="0" i="0" dirty="0">
                <a:solidFill>
                  <a:srgbClr val="202122"/>
                </a:solidFill>
                <a:effectLst/>
                <a:latin typeface="Arial" panose="020B0604020202020204" pitchFamily="34" charset="0"/>
              </a:rPr>
              <a:t>运营的一项年度足球比赛，专供欧洲</a:t>
            </a:r>
            <a:r>
              <a:rPr lang="en-US" altLang="zh-CN" b="0" i="0" dirty="0">
                <a:solidFill>
                  <a:srgbClr val="202122"/>
                </a:solidFill>
                <a:effectLst/>
                <a:latin typeface="Arial" panose="020B0604020202020204" pitchFamily="34" charset="0"/>
              </a:rPr>
              <a:t>12</a:t>
            </a:r>
            <a:r>
              <a:rPr lang="zh-CN" altLang="en-US" b="0" i="0" dirty="0">
                <a:solidFill>
                  <a:srgbClr val="202122"/>
                </a:solidFill>
                <a:effectLst/>
                <a:latin typeface="Arial" panose="020B0604020202020204" pitchFamily="34" charset="0"/>
              </a:rPr>
              <a:t>支俱乐部球队参与竞逐。欧洲超级联赛的构想可追溯到</a:t>
            </a:r>
            <a:r>
              <a:rPr lang="en-US" altLang="zh-CN" b="0" i="0" dirty="0">
                <a:solidFill>
                  <a:srgbClr val="202122"/>
                </a:solidFill>
                <a:effectLst/>
                <a:latin typeface="Arial" panose="020B0604020202020204" pitchFamily="34" charset="0"/>
              </a:rPr>
              <a:t>1998</a:t>
            </a:r>
            <a:r>
              <a:rPr lang="zh-CN" altLang="en-US" b="0" i="0" dirty="0">
                <a:solidFill>
                  <a:srgbClr val="202122"/>
                </a:solidFill>
                <a:effectLst/>
                <a:latin typeface="Arial" panose="020B0604020202020204" pitchFamily="34" charset="0"/>
              </a:rPr>
              <a:t>年，联赛的十五家创始俱乐部会永久参与角逐冠军。另外，每年还会有五支俱乐部球队依照最近国内联赛赛季的表现，获得加入资格。</a:t>
            </a:r>
            <a:r>
              <a:rPr lang="zh-CN" altLang="en-US" dirty="0">
                <a:solidFill>
                  <a:srgbClr val="202122"/>
                </a:solidFill>
                <a:latin typeface="Arial" panose="020B0604020202020204" pitchFamily="34" charset="0"/>
              </a:rPr>
              <a:t>        </a:t>
            </a:r>
            <a:endParaRPr lang="en-US" altLang="zh-CN" dirty="0">
              <a:solidFill>
                <a:srgbClr val="202122"/>
              </a:solidFill>
              <a:latin typeface="Arial" panose="020B0604020202020204" pitchFamily="34" charset="0"/>
            </a:endParaRPr>
          </a:p>
          <a:p>
            <a:pPr algn="just">
              <a:lnSpc>
                <a:spcPct val="150000"/>
              </a:lnSpc>
            </a:pPr>
            <a:r>
              <a:rPr lang="zh-CN" altLang="en-US" b="0" i="0" dirty="0">
                <a:solidFill>
                  <a:srgbClr val="202122"/>
                </a:solidFill>
                <a:effectLst/>
                <a:latin typeface="Arial" panose="020B0604020202020204" pitchFamily="34" charset="0"/>
              </a:rPr>
              <a:t>       </a:t>
            </a:r>
            <a:r>
              <a:rPr lang="en-US" altLang="zh-CN" b="0" i="0" dirty="0">
                <a:solidFill>
                  <a:srgbClr val="202122"/>
                </a:solidFill>
                <a:effectLst/>
                <a:latin typeface="Arial" panose="020B0604020202020204" pitchFamily="34" charset="0"/>
              </a:rPr>
              <a:t>2021</a:t>
            </a:r>
            <a:r>
              <a:rPr lang="zh-CN" altLang="en-US" b="0" i="0" dirty="0">
                <a:solidFill>
                  <a:srgbClr val="202122"/>
                </a:solidFill>
                <a:effectLst/>
                <a:latin typeface="Arial" panose="020B0604020202020204" pitchFamily="34" charset="0"/>
              </a:rPr>
              <a:t>年</a:t>
            </a:r>
            <a:r>
              <a:rPr lang="en-US" altLang="zh-CN" b="0" i="0" dirty="0">
                <a:solidFill>
                  <a:srgbClr val="202122"/>
                </a:solidFill>
                <a:effectLst/>
                <a:latin typeface="Arial" panose="020B0604020202020204" pitchFamily="34" charset="0"/>
              </a:rPr>
              <a:t>4</a:t>
            </a:r>
            <a:r>
              <a:rPr lang="zh-CN" altLang="en-US" b="0" i="0" dirty="0">
                <a:solidFill>
                  <a:srgbClr val="202122"/>
                </a:solidFill>
                <a:effectLst/>
                <a:latin typeface="Arial" panose="020B0604020202020204" pitchFamily="34" charset="0"/>
              </a:rPr>
              <a:t>月</a:t>
            </a:r>
            <a:r>
              <a:rPr lang="en-US" altLang="zh-CN" b="0" i="0" dirty="0">
                <a:solidFill>
                  <a:srgbClr val="202122"/>
                </a:solidFill>
                <a:effectLst/>
                <a:latin typeface="Arial" panose="020B0604020202020204" pitchFamily="34" charset="0"/>
              </a:rPr>
              <a:t>18</a:t>
            </a:r>
            <a:r>
              <a:rPr lang="zh-CN" altLang="en-US" b="0" i="0" dirty="0">
                <a:solidFill>
                  <a:srgbClr val="202122"/>
                </a:solidFill>
                <a:effectLst/>
                <a:latin typeface="Arial" panose="020B0604020202020204" pitchFamily="34" charset="0"/>
              </a:rPr>
              <a:t>日，欧洲超级联赛正式宣布成立。但是在欧超联赛成立后，却遭到了来自社会各界的反对。许多球队纷纷发表声明宣布推出欧超联赛，只剩下皇马、巴萨和尤文图斯还在坚持。</a:t>
            </a:r>
            <a:endParaRPr lang="zh-CN" altLang="en-US" dirty="0">
              <a:solidFill>
                <a:schemeClr val="tx1">
                  <a:lumMod val="65000"/>
                  <a:lumOff val="35000"/>
                </a:schemeClr>
              </a:solidFill>
              <a:latin typeface="汉仪宋韵朗黑W" panose="00020600040101010101" charset="-122"/>
              <a:ea typeface="汉仪宋韵朗黑W" panose="00020600040101010101" charset="-122"/>
              <a:sym typeface="+mn-ea"/>
            </a:endParaRPr>
          </a:p>
        </p:txBody>
      </p:sp>
      <p:pic>
        <p:nvPicPr>
          <p:cNvPr id="2050" name="Picture 2" descr="upright={{{uprigh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35492" y="40829"/>
            <a:ext cx="1456508" cy="9087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全员到齐！12家创始球队均确认组建欧洲超级联赛-直播吧zhibo8.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6070" y="999490"/>
            <a:ext cx="4081780" cy="27216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欧超联赛与欧足联仍僵持司法裁决最快年底揭晓-体育节拍-北方网"/>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070" y="3796030"/>
            <a:ext cx="4120515" cy="27355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1"/>
          <a:srcRect l="27990" t="10754" r="25038" b="17749"/>
          <a:stretch>
            <a:fillRect/>
          </a:stretch>
        </p:blipFill>
        <p:spPr>
          <a:xfrm>
            <a:off x="-635" y="930275"/>
            <a:ext cx="5319395" cy="4977130"/>
          </a:xfrm>
          <a:prstGeom prst="rect">
            <a:avLst/>
          </a:prstGeom>
        </p:spPr>
      </p:pic>
      <p:sp>
        <p:nvSpPr>
          <p:cNvPr id="14" name="任意多边形 13"/>
          <p:cNvSpPr/>
          <p:nvPr/>
        </p:nvSpPr>
        <p:spPr>
          <a:xfrm>
            <a:off x="4794885" y="930275"/>
            <a:ext cx="536575" cy="529590"/>
          </a:xfrm>
          <a:custGeom>
            <a:avLst/>
            <a:gdLst>
              <a:gd name="connsiteX0" fmla="*/ 0 w 1093"/>
              <a:gd name="connsiteY0" fmla="*/ 1124 h 1124"/>
              <a:gd name="connsiteX1" fmla="*/ 1078 w 1093"/>
              <a:gd name="connsiteY1" fmla="*/ 0 h 1124"/>
              <a:gd name="connsiteX2" fmla="*/ 1093 w 1093"/>
              <a:gd name="connsiteY2" fmla="*/ 1124 h 1124"/>
              <a:gd name="connsiteX3" fmla="*/ 0 w 1093"/>
              <a:gd name="connsiteY3" fmla="*/ 1124 h 1124"/>
            </a:gdLst>
            <a:ahLst/>
            <a:cxnLst>
              <a:cxn ang="0">
                <a:pos x="connsiteX0" y="connsiteY0"/>
              </a:cxn>
              <a:cxn ang="0">
                <a:pos x="connsiteX1" y="connsiteY1"/>
              </a:cxn>
              <a:cxn ang="0">
                <a:pos x="connsiteX2" y="connsiteY2"/>
              </a:cxn>
              <a:cxn ang="0">
                <a:pos x="connsiteX3" y="connsiteY3"/>
              </a:cxn>
            </a:cxnLst>
            <a:rect l="l" t="t" r="r" b="b"/>
            <a:pathLst>
              <a:path w="1093" h="1124">
                <a:moveTo>
                  <a:pt x="0" y="1124"/>
                </a:moveTo>
                <a:lnTo>
                  <a:pt x="1078" y="0"/>
                </a:lnTo>
                <a:lnTo>
                  <a:pt x="1093" y="1124"/>
                </a:lnTo>
                <a:lnTo>
                  <a:pt x="0" y="1124"/>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5" name="任意多边形 14"/>
          <p:cNvSpPr/>
          <p:nvPr/>
        </p:nvSpPr>
        <p:spPr>
          <a:xfrm flipV="1">
            <a:off x="4792980" y="5399405"/>
            <a:ext cx="537845" cy="508635"/>
          </a:xfrm>
          <a:custGeom>
            <a:avLst/>
            <a:gdLst>
              <a:gd name="connsiteX0" fmla="*/ 0 w 1093"/>
              <a:gd name="connsiteY0" fmla="*/ 1124 h 1124"/>
              <a:gd name="connsiteX1" fmla="*/ 1078 w 1093"/>
              <a:gd name="connsiteY1" fmla="*/ 0 h 1124"/>
              <a:gd name="connsiteX2" fmla="*/ 1093 w 1093"/>
              <a:gd name="connsiteY2" fmla="*/ 1124 h 1124"/>
              <a:gd name="connsiteX3" fmla="*/ 0 w 1093"/>
              <a:gd name="connsiteY3" fmla="*/ 1124 h 1124"/>
            </a:gdLst>
            <a:ahLst/>
            <a:cxnLst>
              <a:cxn ang="0">
                <a:pos x="connsiteX0" y="connsiteY0"/>
              </a:cxn>
              <a:cxn ang="0">
                <a:pos x="connsiteX1" y="connsiteY1"/>
              </a:cxn>
              <a:cxn ang="0">
                <a:pos x="connsiteX2" y="connsiteY2"/>
              </a:cxn>
              <a:cxn ang="0">
                <a:pos x="connsiteX3" y="connsiteY3"/>
              </a:cxn>
            </a:cxnLst>
            <a:rect l="l" t="t" r="r" b="b"/>
            <a:pathLst>
              <a:path w="1093" h="1124">
                <a:moveTo>
                  <a:pt x="0" y="1124"/>
                </a:moveTo>
                <a:lnTo>
                  <a:pt x="1078" y="0"/>
                </a:lnTo>
                <a:lnTo>
                  <a:pt x="1093" y="1124"/>
                </a:lnTo>
                <a:lnTo>
                  <a:pt x="0" y="1124"/>
                </a:lnTo>
                <a:close/>
              </a:path>
            </a:pathLst>
          </a:cu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矩形 9"/>
          <p:cNvSpPr/>
          <p:nvPr/>
        </p:nvSpPr>
        <p:spPr>
          <a:xfrm>
            <a:off x="4795520" y="1450340"/>
            <a:ext cx="7396480" cy="396430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文本框 1"/>
          <p:cNvSpPr txBox="1"/>
          <p:nvPr/>
        </p:nvSpPr>
        <p:spPr>
          <a:xfrm>
            <a:off x="5466715" y="2355850"/>
            <a:ext cx="2926080" cy="1198880"/>
          </a:xfrm>
          <a:prstGeom prst="rect">
            <a:avLst/>
          </a:prstGeom>
          <a:noFill/>
        </p:spPr>
        <p:txBody>
          <a:bodyPr wrap="none" rtlCol="0">
            <a:spAutoFit/>
          </a:bodyPr>
          <a:p>
            <a:r>
              <a:rPr lang="zh-CN" altLang="en-US" sz="7200">
                <a:solidFill>
                  <a:schemeClr val="tx1">
                    <a:lumMod val="95000"/>
                    <a:lumOff val="5000"/>
                  </a:schemeClr>
                </a:solidFill>
                <a:latin typeface="汉仪雅酷黑-65J" panose="00020600040101010101" charset="-122"/>
                <a:ea typeface="汉仪雅酷黑-65J" panose="00020600040101010101" charset="-122"/>
                <a:cs typeface="汉仪雅酷黑-65J" panose="00020600040101010101" charset="-122"/>
              </a:rPr>
              <a:t>谢谢！</a:t>
            </a:r>
            <a:endParaRPr lang="zh-CN" altLang="en-US" sz="7200">
              <a:solidFill>
                <a:schemeClr val="tx1">
                  <a:lumMod val="95000"/>
                  <a:lumOff val="5000"/>
                </a:schemeClr>
              </a:solidFill>
              <a:latin typeface="汉仪雅酷黑-65J" panose="00020600040101010101" charset="-122"/>
              <a:ea typeface="汉仪雅酷黑-65J" panose="00020600040101010101" charset="-122"/>
              <a:cs typeface="汉仪雅酷黑-65J" panose="00020600040101010101" charset="-122"/>
            </a:endParaRPr>
          </a:p>
        </p:txBody>
      </p:sp>
      <p:sp>
        <p:nvSpPr>
          <p:cNvPr id="3" name="文本框 2"/>
          <p:cNvSpPr txBox="1"/>
          <p:nvPr/>
        </p:nvSpPr>
        <p:spPr>
          <a:xfrm>
            <a:off x="5507990" y="3430215"/>
            <a:ext cx="2088515" cy="521970"/>
          </a:xfrm>
          <a:prstGeom prst="rect">
            <a:avLst/>
          </a:prstGeom>
          <a:noFill/>
        </p:spPr>
        <p:txBody>
          <a:bodyPr wrap="square" rtlCol="0" anchor="t">
            <a:spAutoFit/>
          </a:bodyPr>
          <a:p>
            <a:r>
              <a:rPr lang="en-US" sz="2800" dirty="0">
                <a:solidFill>
                  <a:schemeClr val="tx1">
                    <a:lumMod val="85000"/>
                    <a:lumOff val="15000"/>
                  </a:schemeClr>
                </a:solidFill>
                <a:latin typeface="汉仪雅酷黑-65J" panose="00020600040101010101" charset="-122"/>
                <a:ea typeface="汉仪雅酷黑-65J" panose="00020600040101010101" charset="-122"/>
              </a:rPr>
              <a:t>Gracias</a:t>
            </a:r>
            <a:r>
              <a:rPr lang="zh-CN" altLang="en-US" sz="2800" dirty="0">
                <a:solidFill>
                  <a:schemeClr val="tx1">
                    <a:lumMod val="85000"/>
                    <a:lumOff val="15000"/>
                  </a:schemeClr>
                </a:solidFill>
                <a:latin typeface="汉仪雅酷黑-65J" panose="00020600040101010101" charset="-122"/>
                <a:ea typeface="汉仪雅酷黑-65J" panose="00020600040101010101" charset="-122"/>
              </a:rPr>
              <a:t>！</a:t>
            </a:r>
            <a:endParaRPr lang="zh-CN" altLang="en-US" sz="2800" dirty="0">
              <a:solidFill>
                <a:schemeClr val="tx1">
                  <a:lumMod val="85000"/>
                  <a:lumOff val="15000"/>
                </a:schemeClr>
              </a:solidFill>
              <a:latin typeface="汉仪雅酷黑-65J" panose="00020600040101010101" charset="-122"/>
              <a:ea typeface="汉仪雅酷黑-65J" panose="00020600040101010101"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9525" y="1294130"/>
            <a:ext cx="12192000" cy="45916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p:nvSpPr>
        <p:spPr>
          <a:xfrm>
            <a:off x="8297545" y="739140"/>
            <a:ext cx="513080" cy="55499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3381375" y="739775"/>
            <a:ext cx="513080" cy="554355"/>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3894455" y="740410"/>
            <a:ext cx="4403090" cy="1618615"/>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55285" y="955675"/>
            <a:ext cx="1300480" cy="768350"/>
          </a:xfrm>
          <a:prstGeom prst="rect">
            <a:avLst/>
          </a:prstGeom>
          <a:noFill/>
        </p:spPr>
        <p:txBody>
          <a:bodyPr wrap="none" rtlCol="0">
            <a:spAutoFit/>
          </a:bodyPr>
          <a:lstStyle/>
          <a:p>
            <a:r>
              <a:rPr lang="zh-CN" altLang="en-US" sz="4400">
                <a:solidFill>
                  <a:schemeClr val="bg1"/>
                </a:solidFill>
                <a:latin typeface="汉仪雅酷黑-65J" panose="00020600040101010101" charset="-122"/>
                <a:ea typeface="汉仪雅酷黑-65J" panose="00020600040101010101" charset="-122"/>
              </a:rPr>
              <a:t>目录</a:t>
            </a:r>
            <a:endParaRPr lang="zh-CN" altLang="en-US" sz="4400">
              <a:solidFill>
                <a:schemeClr val="bg1"/>
              </a:solidFill>
              <a:latin typeface="汉仪雅酷黑-65J" panose="00020600040101010101" charset="-122"/>
              <a:ea typeface="汉仪雅酷黑-65J" panose="00020600040101010101" charset="-122"/>
            </a:endParaRPr>
          </a:p>
        </p:txBody>
      </p:sp>
      <p:sp>
        <p:nvSpPr>
          <p:cNvPr id="8" name="文本框 7"/>
          <p:cNvSpPr txBox="1"/>
          <p:nvPr/>
        </p:nvSpPr>
        <p:spPr>
          <a:xfrm>
            <a:off x="5338128" y="1790700"/>
            <a:ext cx="1515745" cy="398780"/>
          </a:xfrm>
          <a:prstGeom prst="rect">
            <a:avLst/>
          </a:prstGeom>
          <a:noFill/>
        </p:spPr>
        <p:txBody>
          <a:bodyPr wrap="none" rtlCol="0">
            <a:spAutoFit/>
          </a:bodyPr>
          <a:lstStyle/>
          <a:p>
            <a:r>
              <a:rPr lang="en-US" altLang="zh-CN" sz="2000">
                <a:solidFill>
                  <a:schemeClr val="bg1"/>
                </a:solidFill>
                <a:latin typeface="汉仪雅酷黑-65J" panose="00020600040101010101" charset="-122"/>
                <a:ea typeface="汉仪雅酷黑-65J" panose="00020600040101010101" charset="-122"/>
              </a:rPr>
              <a:t>CONTENTS</a:t>
            </a:r>
            <a:endParaRPr lang="en-US" altLang="zh-CN" sz="2000">
              <a:solidFill>
                <a:schemeClr val="bg1"/>
              </a:solidFill>
              <a:latin typeface="汉仪雅酷黑-65J" panose="00020600040101010101" charset="-122"/>
              <a:ea typeface="汉仪雅酷黑-65J" panose="00020600040101010101" charset="-122"/>
            </a:endParaRPr>
          </a:p>
        </p:txBody>
      </p:sp>
      <p:cxnSp>
        <p:nvCxnSpPr>
          <p:cNvPr id="9" name="直接连接符 8"/>
          <p:cNvCxnSpPr/>
          <p:nvPr/>
        </p:nvCxnSpPr>
        <p:spPr>
          <a:xfrm>
            <a:off x="5284470" y="1725930"/>
            <a:ext cx="162306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050415" y="3502025"/>
            <a:ext cx="2670810" cy="583565"/>
          </a:xfrm>
          <a:prstGeom prst="rect">
            <a:avLst/>
          </a:prstGeom>
          <a:noFill/>
        </p:spPr>
        <p:txBody>
          <a:bodyPr wrap="square" rtlCol="0" anchor="t">
            <a:spAutoFit/>
          </a:bodyPr>
          <a:lstStyle/>
          <a:p>
            <a:r>
              <a:rPr lang="zh-CN" altLang="en-US" sz="3200">
                <a:latin typeface="汉仪雅酷黑-65J" panose="00020600040101010101" charset="-122"/>
                <a:ea typeface="汉仪雅酷黑-65J" panose="00020600040101010101" charset="-122"/>
              </a:rPr>
              <a:t>西甲联赛简介</a:t>
            </a:r>
            <a:endParaRPr lang="zh-CN" altLang="en-US" sz="3200">
              <a:latin typeface="汉仪雅酷黑-65J" panose="00020600040101010101" charset="-122"/>
              <a:ea typeface="汉仪雅酷黑-65J" panose="00020600040101010101" charset="-122"/>
            </a:endParaRPr>
          </a:p>
        </p:txBody>
      </p:sp>
      <p:sp>
        <p:nvSpPr>
          <p:cNvPr id="13" name="矩形 12"/>
          <p:cNvSpPr/>
          <p:nvPr/>
        </p:nvSpPr>
        <p:spPr>
          <a:xfrm>
            <a:off x="1558925" y="3615690"/>
            <a:ext cx="295275" cy="295275"/>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911465" y="3471545"/>
            <a:ext cx="3196590" cy="583565"/>
          </a:xfrm>
          <a:prstGeom prst="rect">
            <a:avLst/>
          </a:prstGeom>
          <a:noFill/>
        </p:spPr>
        <p:txBody>
          <a:bodyPr wrap="square" rtlCol="0" anchor="t">
            <a:spAutoFit/>
          </a:bodyPr>
          <a:lstStyle/>
          <a:p>
            <a:r>
              <a:rPr lang="zh-CN" altLang="en-US" sz="3200">
                <a:latin typeface="汉仪雅酷黑-65J" panose="00020600040101010101" charset="-122"/>
                <a:ea typeface="汉仪雅酷黑-65J" panose="00020600040101010101" charset="-122"/>
              </a:rPr>
              <a:t>主要俱乐部介绍</a:t>
            </a:r>
            <a:endParaRPr lang="zh-CN" altLang="en-US" sz="3200">
              <a:latin typeface="汉仪雅酷黑-65J" panose="00020600040101010101" charset="-122"/>
              <a:ea typeface="汉仪雅酷黑-65J" panose="00020600040101010101" charset="-122"/>
            </a:endParaRPr>
          </a:p>
        </p:txBody>
      </p:sp>
      <p:sp>
        <p:nvSpPr>
          <p:cNvPr id="17" name="矩形 16"/>
          <p:cNvSpPr/>
          <p:nvPr/>
        </p:nvSpPr>
        <p:spPr>
          <a:xfrm>
            <a:off x="7496175" y="3615690"/>
            <a:ext cx="295275" cy="295275"/>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050415" y="4638040"/>
            <a:ext cx="2928620" cy="583565"/>
          </a:xfrm>
          <a:prstGeom prst="rect">
            <a:avLst/>
          </a:prstGeom>
          <a:noFill/>
        </p:spPr>
        <p:txBody>
          <a:bodyPr wrap="square" rtlCol="0" anchor="t">
            <a:spAutoFit/>
          </a:bodyPr>
          <a:lstStyle/>
          <a:p>
            <a:r>
              <a:rPr lang="zh-CN" altLang="en-US" sz="3200">
                <a:latin typeface="汉仪雅酷黑-65J" panose="00020600040101010101" charset="-122"/>
                <a:ea typeface="汉仪雅酷黑-65J" panose="00020600040101010101" charset="-122"/>
              </a:rPr>
              <a:t>财政公平规则</a:t>
            </a:r>
            <a:endParaRPr lang="zh-CN" altLang="en-US" sz="3200">
              <a:latin typeface="汉仪雅酷黑-65J" panose="00020600040101010101" charset="-122"/>
              <a:ea typeface="汉仪雅酷黑-65J" panose="00020600040101010101" charset="-122"/>
            </a:endParaRPr>
          </a:p>
        </p:txBody>
      </p:sp>
      <p:sp>
        <p:nvSpPr>
          <p:cNvPr id="19" name="矩形 18"/>
          <p:cNvSpPr/>
          <p:nvPr/>
        </p:nvSpPr>
        <p:spPr>
          <a:xfrm>
            <a:off x="1558925" y="4775835"/>
            <a:ext cx="295275" cy="295275"/>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936865" y="4638040"/>
            <a:ext cx="2499995" cy="583565"/>
          </a:xfrm>
          <a:prstGeom prst="rect">
            <a:avLst/>
          </a:prstGeom>
          <a:noFill/>
        </p:spPr>
        <p:txBody>
          <a:bodyPr wrap="square" rtlCol="0" anchor="t">
            <a:spAutoFit/>
          </a:bodyPr>
          <a:lstStyle/>
          <a:p>
            <a:r>
              <a:rPr lang="zh-CN" altLang="en-US" sz="3200">
                <a:latin typeface="汉仪雅酷黑-65J" panose="00020600040101010101" charset="-122"/>
                <a:ea typeface="汉仪雅酷黑-65J" panose="00020600040101010101" charset="-122"/>
              </a:rPr>
              <a:t>存在的问题</a:t>
            </a:r>
            <a:endParaRPr lang="zh-CN" altLang="en-US" sz="3200">
              <a:latin typeface="汉仪雅酷黑-65J" panose="00020600040101010101" charset="-122"/>
              <a:ea typeface="汉仪雅酷黑-65J" panose="00020600040101010101" charset="-122"/>
            </a:endParaRPr>
          </a:p>
        </p:txBody>
      </p:sp>
      <p:sp>
        <p:nvSpPr>
          <p:cNvPr id="23" name="矩形 22"/>
          <p:cNvSpPr/>
          <p:nvPr/>
        </p:nvSpPr>
        <p:spPr>
          <a:xfrm>
            <a:off x="7521575" y="4775835"/>
            <a:ext cx="295275" cy="295275"/>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5" y="1294130"/>
            <a:ext cx="12192000" cy="44018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梯形 5"/>
          <p:cNvSpPr/>
          <p:nvPr/>
        </p:nvSpPr>
        <p:spPr>
          <a:xfrm>
            <a:off x="3614420" y="769620"/>
            <a:ext cx="4963160" cy="525145"/>
          </a:xfrm>
          <a:prstGeom prst="trapezoid">
            <a:avLst>
              <a:gd name="adj" fmla="val 8307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4867541" y="3495040"/>
            <a:ext cx="3992880" cy="830997"/>
          </a:xfrm>
          <a:prstGeom prst="rect">
            <a:avLst/>
          </a:prstGeom>
          <a:noFill/>
        </p:spPr>
        <p:txBody>
          <a:bodyPr wrap="square" rtlCol="0" anchor="t">
            <a:spAutoFit/>
          </a:bodyPr>
          <a:lstStyle/>
          <a:p>
            <a:r>
              <a:rPr lang="zh-CN" altLang="en-US" sz="4800" dirty="0">
                <a:latin typeface="汉仪雅酷黑-65J" panose="00020600040101010101" charset="-122"/>
                <a:ea typeface="汉仪雅酷黑-65J" panose="00020600040101010101" charset="-122"/>
              </a:rPr>
              <a:t>西甲联赛简介</a:t>
            </a:r>
            <a:endParaRPr lang="zh-CN" altLang="en-US" sz="4800" dirty="0">
              <a:latin typeface="汉仪雅酷黑-65J" panose="00020600040101010101" charset="-122"/>
              <a:ea typeface="汉仪雅酷黑-65J" panose="00020600040101010101" charset="-122"/>
            </a:endParaRPr>
          </a:p>
        </p:txBody>
      </p:sp>
      <p:sp>
        <p:nvSpPr>
          <p:cNvPr id="10" name="等腰三角形 9"/>
          <p:cNvSpPr/>
          <p:nvPr/>
        </p:nvSpPr>
        <p:spPr>
          <a:xfrm flipH="1" flipV="1">
            <a:off x="4050665" y="769620"/>
            <a:ext cx="4079875" cy="2159635"/>
          </a:xfrm>
          <a:prstGeom prst="triangle">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501640" y="1151890"/>
            <a:ext cx="1188720" cy="1014730"/>
          </a:xfrm>
          <a:prstGeom prst="rect">
            <a:avLst/>
          </a:prstGeom>
          <a:noFill/>
        </p:spPr>
        <p:txBody>
          <a:bodyPr wrap="none" rtlCol="0">
            <a:spAutoFit/>
          </a:bodyPr>
          <a:lstStyle/>
          <a:p>
            <a:r>
              <a:rPr lang="en-US" altLang="zh-CN" sz="6000">
                <a:solidFill>
                  <a:schemeClr val="bg1"/>
                </a:solidFill>
                <a:latin typeface="汉仪雅酷黑-65J" panose="00020600040101010101" charset="-122"/>
                <a:ea typeface="汉仪雅酷黑-65J" panose="00020600040101010101" charset="-122"/>
              </a:rPr>
              <a:t>01</a:t>
            </a:r>
            <a:endParaRPr lang="en-US" altLang="zh-CN" sz="6000">
              <a:solidFill>
                <a:schemeClr val="bg1"/>
              </a:solidFill>
              <a:latin typeface="汉仪雅酷黑-65J" panose="00020600040101010101" charset="-122"/>
              <a:ea typeface="汉仪雅酷黑-65J" panose="00020600040101010101" charset="-122"/>
            </a:endParaRPr>
          </a:p>
        </p:txBody>
      </p:sp>
      <p:sp>
        <p:nvSpPr>
          <p:cNvPr id="21" name="矩形 20"/>
          <p:cNvSpPr/>
          <p:nvPr/>
        </p:nvSpPr>
        <p:spPr>
          <a:xfrm>
            <a:off x="530860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08457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860540" y="5200650"/>
            <a:ext cx="193040" cy="182880"/>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3617854" y="3398410"/>
            <a:ext cx="1177925" cy="1024255"/>
          </a:xfrm>
          <a:prstGeom prst="rect">
            <a:avLst/>
          </a:prstGeom>
        </p:spPr>
      </p:pic>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377825" y="1200785"/>
            <a:ext cx="11276330" cy="2052320"/>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71145" y="202565"/>
            <a:ext cx="3041650" cy="583565"/>
            <a:chOff x="6956" y="680"/>
            <a:chExt cx="4790" cy="919"/>
          </a:xfrm>
        </p:grpSpPr>
        <p:sp>
          <p:nvSpPr>
            <p:cNvPr id="11" name="文本框 10"/>
            <p:cNvSpPr txBox="1"/>
            <p:nvPr/>
          </p:nvSpPr>
          <p:spPr>
            <a:xfrm>
              <a:off x="7304" y="680"/>
              <a:ext cx="4328" cy="919"/>
            </a:xfrm>
            <a:prstGeom prst="rect">
              <a:avLst/>
            </a:prstGeom>
            <a:noFill/>
          </p:spPr>
          <p:txBody>
            <a:bodyPr wrap="square" rtlCol="0" anchor="t">
              <a:spAutoFit/>
            </a:bodyPr>
            <a:lstStyle/>
            <a:p>
              <a:r>
                <a:rPr lang="zh-CN" altLang="en-US" sz="3200">
                  <a:latin typeface="汉仪雅酷黑-65J" panose="00020600040101010101" charset="-122"/>
                  <a:ea typeface="汉仪雅酷黑-65J" panose="00020600040101010101" charset="-122"/>
                </a:rPr>
                <a:t>西甲联赛介绍</a:t>
              </a:r>
              <a:endParaRPr lang="zh-CN" altLang="en-US" sz="3200">
                <a:latin typeface="汉仪雅酷黑-65J" panose="00020600040101010101" charset="-122"/>
                <a:ea typeface="汉仪雅酷黑-65J" panose="00020600040101010101" charset="-122"/>
              </a:endParaRPr>
            </a:p>
          </p:txBody>
        </p:sp>
        <p:sp>
          <p:nvSpPr>
            <p:cNvPr id="5" name="矩形 4"/>
            <p:cNvSpPr/>
            <p:nvPr/>
          </p:nvSpPr>
          <p:spPr>
            <a:xfrm>
              <a:off x="6956" y="99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459" y="1015"/>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541655" y="1315720"/>
            <a:ext cx="11003280" cy="1753235"/>
          </a:xfrm>
          <a:prstGeom prst="rect">
            <a:avLst/>
          </a:prstGeom>
          <a:noFill/>
        </p:spPr>
        <p:txBody>
          <a:bodyPr wrap="square" rtlCol="0">
            <a:spAutoFit/>
          </a:bodyPr>
          <a:lstStyle/>
          <a:p>
            <a:pPr>
              <a:lnSpc>
                <a:spcPct val="150000"/>
              </a:lnSpc>
            </a:pPr>
            <a:r>
              <a:rPr lang="zh-CN" altLang="en-US" dirty="0">
                <a:latin typeface="汉仪中黑简" charset="0"/>
                <a:ea typeface="微软雅黑" charset="0"/>
                <a:cs typeface="汉仪中黑简" charset="0"/>
              </a:rPr>
              <a:t>西甲联赛创立于</a:t>
            </a:r>
            <a:r>
              <a:rPr lang="en-US" altLang="zh-CN" dirty="0">
                <a:latin typeface="汉仪中黑简" charset="0"/>
                <a:ea typeface="微软雅黑" charset="0"/>
                <a:cs typeface="汉仪中黑简" charset="0"/>
              </a:rPr>
              <a:t>1929</a:t>
            </a:r>
            <a:r>
              <a:rPr lang="zh-CN" altLang="en-US" dirty="0">
                <a:latin typeface="汉仪中黑简" charset="0"/>
                <a:ea typeface="微软雅黑" charset="0"/>
                <a:cs typeface="汉仪中黑简" charset="0"/>
              </a:rPr>
              <a:t>年，是西班牙最高等级的足球联赛，也是欧洲及世界最高水平的职业足球联赛之一。</a:t>
            </a:r>
            <a:endParaRPr lang="zh-CN" altLang="en-US" dirty="0">
              <a:latin typeface="汉仪中黑简" charset="0"/>
              <a:ea typeface="微软雅黑" charset="0"/>
              <a:cs typeface="汉仪中黑简" charset="0"/>
            </a:endParaRPr>
          </a:p>
          <a:p>
            <a:pPr>
              <a:lnSpc>
                <a:spcPct val="150000"/>
              </a:lnSpc>
            </a:pPr>
            <a:r>
              <a:rPr lang="zh-CN" altLang="en-US" b="0" i="0" dirty="0">
                <a:latin typeface="汉仪中黑简" charset="0"/>
                <a:ea typeface="微软雅黑" charset="0"/>
                <a:cs typeface="汉仪中黑简" charset="0"/>
              </a:rPr>
              <a:t>按国际足联和欧洲足联的官方积分，西甲曾经多年位于积分榜的首位，西甲同时亦是出产金球奖与世界足球先生最多的联赛，被称为“明星</a:t>
            </a:r>
            <a:r>
              <a:rPr lang="zh-CN" altLang="en-US" b="0" i="0" dirty="0">
                <a:latin typeface="汉仪中黑简" charset="0"/>
                <a:ea typeface="微软雅黑" charset="0"/>
                <a:cs typeface="汉仪中黑简" charset="0"/>
              </a:rPr>
              <a:t>联赛”。西甲联赛的球风注重技术与进攻，具有很强的观赏性。</a:t>
            </a:r>
            <a:endParaRPr lang="zh-CN" altLang="en-US" b="0" i="0" dirty="0">
              <a:latin typeface="汉仪中黑简" charset="0"/>
              <a:ea typeface="微软雅黑" charset="0"/>
              <a:cs typeface="汉仪中黑简" charset="0"/>
            </a:endParaRPr>
          </a:p>
          <a:p>
            <a:pPr>
              <a:lnSpc>
                <a:spcPct val="150000"/>
              </a:lnSpc>
            </a:pPr>
            <a:r>
              <a:rPr lang="zh-CN" altLang="en-US" b="0" i="0" dirty="0">
                <a:latin typeface="汉仪中黑简" charset="0"/>
                <a:ea typeface="微软雅黑" charset="0"/>
                <a:cs typeface="汉仪中黑简" charset="0"/>
              </a:rPr>
              <a:t>西甲联赛历史上，夺冠次数最多的球队是皇家马德里，共有35次，其次是巴塞罗那2</a:t>
            </a:r>
            <a:r>
              <a:rPr lang="en-US" altLang="zh-CN" b="0" i="0" dirty="0">
                <a:latin typeface="汉仪中黑简" charset="0"/>
                <a:ea typeface="微软雅黑" charset="0"/>
                <a:cs typeface="汉仪中黑简" charset="0"/>
              </a:rPr>
              <a:t>7</a:t>
            </a:r>
            <a:r>
              <a:rPr lang="zh-CN" altLang="en-US" b="0" i="0" dirty="0">
                <a:latin typeface="汉仪中黑简" charset="0"/>
                <a:ea typeface="微软雅黑" charset="0"/>
                <a:cs typeface="汉仪中黑简" charset="0"/>
              </a:rPr>
              <a:t>次，马德里竞技11次。</a:t>
            </a:r>
            <a:endParaRPr lang="zh-CN" altLang="en-US" b="0" i="0" dirty="0">
              <a:latin typeface="汉仪中黑简" charset="0"/>
              <a:ea typeface="微软雅黑" charset="0"/>
              <a:cs typeface="汉仪中黑简" charset="0"/>
            </a:endParaRPr>
          </a:p>
        </p:txBody>
      </p:sp>
      <p:pic>
        <p:nvPicPr>
          <p:cNvPr id="6" name="图片 5"/>
          <p:cNvPicPr>
            <a:picLocks noChangeAspect="1"/>
          </p:cNvPicPr>
          <p:nvPr/>
        </p:nvPicPr>
        <p:blipFill>
          <a:blip r:embed="rId1"/>
          <a:stretch>
            <a:fillRect/>
          </a:stretch>
        </p:blipFill>
        <p:spPr>
          <a:xfrm>
            <a:off x="11014075" y="36195"/>
            <a:ext cx="1177925" cy="1024255"/>
          </a:xfrm>
          <a:prstGeom prst="rect">
            <a:avLst/>
          </a:prstGeom>
        </p:spPr>
      </p:pic>
      <p:pic>
        <p:nvPicPr>
          <p:cNvPr id="13" name="图片 12"/>
          <p:cNvPicPr>
            <a:picLocks noChangeAspect="1"/>
          </p:cNvPicPr>
          <p:nvPr/>
        </p:nvPicPr>
        <p:blipFill>
          <a:blip r:embed="rId2"/>
          <a:srcRect l="1052" t="28658" b="24352"/>
          <a:stretch>
            <a:fillRect/>
          </a:stretch>
        </p:blipFill>
        <p:spPr>
          <a:xfrm>
            <a:off x="-72390" y="3595370"/>
            <a:ext cx="12277725" cy="328041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1145" y="202565"/>
            <a:ext cx="2969260" cy="584835"/>
            <a:chOff x="6956" y="680"/>
            <a:chExt cx="4676" cy="921"/>
          </a:xfrm>
        </p:grpSpPr>
        <p:sp>
          <p:nvSpPr>
            <p:cNvPr id="11" name="文本框 10"/>
            <p:cNvSpPr txBox="1"/>
            <p:nvPr/>
          </p:nvSpPr>
          <p:spPr>
            <a:xfrm>
              <a:off x="7304" y="680"/>
              <a:ext cx="4328" cy="921"/>
            </a:xfrm>
            <a:prstGeom prst="rect">
              <a:avLst/>
            </a:prstGeom>
            <a:noFill/>
          </p:spPr>
          <p:txBody>
            <a:bodyPr wrap="square" rtlCol="0" anchor="t">
              <a:spAutoFit/>
            </a:bodyPr>
            <a:lstStyle/>
            <a:p>
              <a:r>
                <a:rPr lang="zh-CN" altLang="en-US" sz="3200" dirty="0">
                  <a:latin typeface="汉仪雅酷黑-65J" panose="00020600040101010101" charset="-122"/>
                  <a:ea typeface="汉仪雅酷黑-65J" panose="00020600040101010101" charset="-122"/>
                </a:rPr>
                <a:t>联赛规则</a:t>
              </a:r>
              <a:endParaRPr lang="en-US" altLang="zh-CN" sz="3200" dirty="0">
                <a:latin typeface="汉仪雅酷黑-65J" panose="00020600040101010101" charset="-122"/>
                <a:ea typeface="汉仪雅酷黑-65J" panose="00020600040101010101" charset="-122"/>
              </a:endParaRPr>
            </a:p>
          </p:txBody>
        </p:sp>
        <p:sp>
          <p:nvSpPr>
            <p:cNvPr id="5" name="矩形 4"/>
            <p:cNvSpPr/>
            <p:nvPr/>
          </p:nvSpPr>
          <p:spPr>
            <a:xfrm>
              <a:off x="6956" y="99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250" y="1015"/>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824230" y="949960"/>
            <a:ext cx="6330950" cy="2930525"/>
          </a:xfrm>
          <a:prstGeom prst="rect">
            <a:avLst/>
          </a:prstGeom>
          <a:solidFill>
            <a:schemeClr val="accent4">
              <a:lumMod val="40000"/>
              <a:lumOff val="60000"/>
            </a:schemeClr>
          </a:solidFill>
        </p:spPr>
        <p:txBody>
          <a:bodyPr wrap="square" rtlCol="0">
            <a:spAutoFit/>
          </a:bodyPr>
          <a:lstStyle/>
          <a:p>
            <a:pPr algn="l">
              <a:lnSpc>
                <a:spcPct val="150000"/>
              </a:lnSpc>
            </a:pPr>
            <a:r>
              <a:rPr lang="zh-CN" altLang="en-US" b="0" i="0" dirty="0">
                <a:effectLst/>
                <a:latin typeface="微软雅黑" charset="0"/>
                <a:ea typeface="微软雅黑" charset="0"/>
                <a:cs typeface="微软雅黑" charset="0"/>
              </a:rPr>
              <a:t>西班牙甲级联赛共有</a:t>
            </a:r>
            <a:r>
              <a:rPr lang="en-US" altLang="zh-CN" b="0" i="0" dirty="0">
                <a:effectLst/>
                <a:latin typeface="微软雅黑" charset="0"/>
                <a:ea typeface="微软雅黑" charset="0"/>
                <a:cs typeface="微软雅黑" charset="0"/>
              </a:rPr>
              <a:t>20</a:t>
            </a:r>
            <a:r>
              <a:rPr lang="zh-CN" altLang="en-US" b="0" i="0" dirty="0">
                <a:effectLst/>
                <a:latin typeface="微软雅黑" charset="0"/>
                <a:ea typeface="微软雅黑" charset="0"/>
                <a:cs typeface="微软雅黑" charset="0"/>
              </a:rPr>
              <a:t>支队伍参加，采取主客场制，</a:t>
            </a:r>
            <a:endParaRPr lang="en-US" altLang="zh-CN" b="0" i="0" dirty="0">
              <a:effectLst/>
              <a:latin typeface="微软雅黑" charset="0"/>
              <a:ea typeface="微软雅黑" charset="0"/>
              <a:cs typeface="微软雅黑" charset="0"/>
            </a:endParaRPr>
          </a:p>
          <a:p>
            <a:pPr algn="l">
              <a:lnSpc>
                <a:spcPct val="150000"/>
              </a:lnSpc>
            </a:pPr>
            <a:r>
              <a:rPr lang="zh-CN" altLang="en-US" b="0" i="0" dirty="0">
                <a:effectLst/>
                <a:latin typeface="微软雅黑" charset="0"/>
                <a:ea typeface="微软雅黑" charset="0"/>
                <a:cs typeface="微软雅黑" charset="0"/>
              </a:rPr>
              <a:t>共有</a:t>
            </a:r>
            <a:r>
              <a:rPr lang="en-US" altLang="zh-CN" b="0" i="0" dirty="0">
                <a:effectLst/>
                <a:latin typeface="微软雅黑" charset="0"/>
                <a:ea typeface="微软雅黑" charset="0"/>
                <a:cs typeface="微软雅黑" charset="0"/>
              </a:rPr>
              <a:t>38</a:t>
            </a:r>
            <a:r>
              <a:rPr lang="zh-CN" altLang="en-US" b="0" i="0" dirty="0">
                <a:effectLst/>
                <a:latin typeface="微软雅黑" charset="0"/>
                <a:ea typeface="微软雅黑" charset="0"/>
                <a:cs typeface="微软雅黑" charset="0"/>
              </a:rPr>
              <a:t>轮，胜一场得</a:t>
            </a:r>
            <a:r>
              <a:rPr lang="en-US" altLang="zh-CN" b="0" i="0" dirty="0">
                <a:effectLst/>
                <a:latin typeface="微软雅黑" charset="0"/>
                <a:ea typeface="微软雅黑" charset="0"/>
                <a:cs typeface="微软雅黑" charset="0"/>
              </a:rPr>
              <a:t>3</a:t>
            </a:r>
            <a:r>
              <a:rPr lang="zh-CN" altLang="en-US" b="0" i="0" dirty="0">
                <a:effectLst/>
                <a:latin typeface="微软雅黑" charset="0"/>
                <a:ea typeface="微软雅黑" charset="0"/>
                <a:cs typeface="微软雅黑" charset="0"/>
              </a:rPr>
              <a:t>分，平是</a:t>
            </a:r>
            <a:r>
              <a:rPr lang="en-US" altLang="zh-CN" b="0" i="0" dirty="0">
                <a:effectLst/>
                <a:latin typeface="微软雅黑" charset="0"/>
                <a:ea typeface="微软雅黑" charset="0"/>
                <a:cs typeface="微软雅黑" charset="0"/>
              </a:rPr>
              <a:t>1</a:t>
            </a:r>
            <a:r>
              <a:rPr lang="zh-CN" altLang="en-US" b="0" i="0" dirty="0">
                <a:effectLst/>
                <a:latin typeface="微软雅黑" charset="0"/>
                <a:ea typeface="微软雅黑" charset="0"/>
                <a:cs typeface="微软雅黑" charset="0"/>
              </a:rPr>
              <a:t>分，负则</a:t>
            </a:r>
            <a:r>
              <a:rPr lang="en-US" altLang="zh-CN" b="0" i="0" dirty="0">
                <a:effectLst/>
                <a:latin typeface="微软雅黑" charset="0"/>
                <a:ea typeface="微软雅黑" charset="0"/>
                <a:cs typeface="微软雅黑" charset="0"/>
              </a:rPr>
              <a:t>0</a:t>
            </a:r>
            <a:r>
              <a:rPr lang="zh-CN" altLang="en-US" b="0" i="0" dirty="0">
                <a:effectLst/>
                <a:latin typeface="微软雅黑" charset="0"/>
                <a:ea typeface="微软雅黑" charset="0"/>
                <a:cs typeface="微软雅黑" charset="0"/>
              </a:rPr>
              <a:t>分。</a:t>
            </a:r>
            <a:endParaRPr lang="zh-CN" altLang="en-US" b="0" i="0" dirty="0">
              <a:effectLst/>
              <a:latin typeface="微软雅黑" charset="0"/>
              <a:ea typeface="微软雅黑" charset="0"/>
              <a:cs typeface="微软雅黑" charset="0"/>
            </a:endParaRPr>
          </a:p>
          <a:p>
            <a:pPr algn="l">
              <a:lnSpc>
                <a:spcPct val="150000"/>
              </a:lnSpc>
            </a:pPr>
            <a:r>
              <a:rPr lang="zh-CN" altLang="en-US" b="0" i="0" dirty="0">
                <a:effectLst/>
                <a:latin typeface="微软雅黑" charset="0"/>
                <a:ea typeface="微软雅黑" charset="0"/>
                <a:cs typeface="微软雅黑" charset="0"/>
              </a:rPr>
              <a:t>按照得分数来确定联赛排名，如果有两支队伍分数相同</a:t>
            </a:r>
            <a:endParaRPr lang="en-US" altLang="zh-CN" b="0" i="0" dirty="0">
              <a:effectLst/>
              <a:latin typeface="微软雅黑" charset="0"/>
              <a:ea typeface="微软雅黑" charset="0"/>
              <a:cs typeface="微软雅黑" charset="0"/>
            </a:endParaRPr>
          </a:p>
          <a:p>
            <a:pPr algn="l">
              <a:lnSpc>
                <a:spcPct val="150000"/>
              </a:lnSpc>
            </a:pPr>
            <a:r>
              <a:rPr lang="zh-CN" altLang="en-US" b="0" i="0" dirty="0">
                <a:effectLst/>
                <a:latin typeface="微软雅黑" charset="0"/>
                <a:ea typeface="微软雅黑" charset="0"/>
                <a:cs typeface="微软雅黑" charset="0"/>
              </a:rPr>
              <a:t>则按照以下标准来优先确定排名：</a:t>
            </a:r>
            <a:endParaRPr lang="zh-CN" altLang="en-US" b="0" i="0" dirty="0">
              <a:effectLst/>
              <a:latin typeface="微软雅黑" charset="0"/>
              <a:ea typeface="微软雅黑" charset="0"/>
              <a:cs typeface="微软雅黑" charset="0"/>
            </a:endParaRPr>
          </a:p>
          <a:p>
            <a:pPr algn="l">
              <a:lnSpc>
                <a:spcPct val="150000"/>
              </a:lnSpc>
            </a:pPr>
            <a:r>
              <a:rPr lang="en-US" altLang="zh-CN" sz="1700" b="0" i="0" dirty="0">
                <a:effectLst/>
                <a:latin typeface="微软雅黑" charset="0"/>
                <a:ea typeface="微软雅黑" charset="0"/>
                <a:cs typeface="微软雅黑" charset="0"/>
              </a:rPr>
              <a:t>1</a:t>
            </a:r>
            <a:r>
              <a:rPr lang="zh-CN" altLang="en-US" sz="1700" b="0" i="0" dirty="0">
                <a:effectLst/>
                <a:latin typeface="微软雅黑" charset="0"/>
                <a:ea typeface="微软雅黑" charset="0"/>
                <a:cs typeface="微软雅黑" charset="0"/>
              </a:rPr>
              <a:t>、两支队伍之间</a:t>
            </a:r>
            <a:r>
              <a:rPr lang="zh-CN" altLang="en-US" sz="1700" b="1" i="0" dirty="0">
                <a:effectLst/>
                <a:latin typeface="微软雅黑" charset="0"/>
                <a:ea typeface="微软雅黑" charset="0"/>
                <a:cs typeface="微软雅黑" charset="0"/>
              </a:rPr>
              <a:t>直接对决</a:t>
            </a:r>
            <a:r>
              <a:rPr lang="zh-CN" altLang="en-US" sz="1700" b="0" i="0" dirty="0">
                <a:effectLst/>
                <a:latin typeface="微软雅黑" charset="0"/>
                <a:ea typeface="微软雅黑" charset="0"/>
                <a:cs typeface="微软雅黑" charset="0"/>
              </a:rPr>
              <a:t>的</a:t>
            </a:r>
            <a:r>
              <a:rPr lang="zh-CN" altLang="en-US" sz="1700" dirty="0">
                <a:latin typeface="微软雅黑" charset="0"/>
                <a:ea typeface="微软雅黑" charset="0"/>
                <a:cs typeface="微软雅黑" charset="0"/>
              </a:rPr>
              <a:t>净胜球数</a:t>
            </a:r>
            <a:r>
              <a:rPr lang="zh-CN" altLang="en-US" sz="1700" b="0" i="0" dirty="0">
                <a:effectLst/>
                <a:latin typeface="微软雅黑" charset="0"/>
                <a:ea typeface="微软雅黑" charset="0"/>
                <a:cs typeface="微软雅黑" charset="0"/>
              </a:rPr>
              <a:t>（即进球数减去失球数）；</a:t>
            </a:r>
            <a:endParaRPr lang="zh-CN" altLang="en-US" sz="1700" b="0" i="0" dirty="0">
              <a:effectLst/>
              <a:latin typeface="微软雅黑" charset="0"/>
              <a:ea typeface="微软雅黑" charset="0"/>
              <a:cs typeface="微软雅黑" charset="0"/>
            </a:endParaRPr>
          </a:p>
          <a:p>
            <a:pPr algn="l">
              <a:lnSpc>
                <a:spcPct val="150000"/>
              </a:lnSpc>
            </a:pPr>
            <a:r>
              <a:rPr lang="en-US" altLang="zh-CN" sz="1700" b="0" i="0" dirty="0">
                <a:effectLst/>
                <a:latin typeface="微软雅黑" charset="0"/>
                <a:ea typeface="微软雅黑" charset="0"/>
                <a:cs typeface="微软雅黑" charset="0"/>
              </a:rPr>
              <a:t>2</a:t>
            </a:r>
            <a:r>
              <a:rPr lang="zh-CN" altLang="en-US" sz="1700" b="0" i="0" dirty="0">
                <a:effectLst/>
                <a:latin typeface="微软雅黑" charset="0"/>
                <a:ea typeface="微软雅黑" charset="0"/>
                <a:cs typeface="微软雅黑" charset="0"/>
              </a:rPr>
              <a:t>、如果还是相同，则按照联赛的</a:t>
            </a:r>
            <a:r>
              <a:rPr lang="zh-CN" altLang="en-US" sz="1700" b="1" i="0" dirty="0">
                <a:effectLst/>
                <a:latin typeface="微软雅黑" charset="0"/>
                <a:ea typeface="微软雅黑" charset="0"/>
                <a:cs typeface="微软雅黑" charset="0"/>
              </a:rPr>
              <a:t>总净胜球数</a:t>
            </a:r>
            <a:r>
              <a:rPr lang="zh-CN" altLang="en-US" sz="1700" b="0" i="0" dirty="0">
                <a:effectLst/>
                <a:latin typeface="微软雅黑" charset="0"/>
                <a:ea typeface="微软雅黑" charset="0"/>
                <a:cs typeface="微软雅黑" charset="0"/>
              </a:rPr>
              <a:t>；</a:t>
            </a:r>
            <a:endParaRPr lang="zh-CN" altLang="en-US" sz="1700" b="0" i="0" dirty="0">
              <a:effectLst/>
              <a:latin typeface="微软雅黑" charset="0"/>
              <a:ea typeface="微软雅黑" charset="0"/>
              <a:cs typeface="微软雅黑" charset="0"/>
            </a:endParaRPr>
          </a:p>
          <a:p>
            <a:pPr algn="l">
              <a:lnSpc>
                <a:spcPct val="150000"/>
              </a:lnSpc>
            </a:pPr>
            <a:r>
              <a:rPr lang="en-US" altLang="zh-CN" sz="1700" b="0" i="0" dirty="0">
                <a:effectLst/>
                <a:latin typeface="微软雅黑" charset="0"/>
                <a:ea typeface="微软雅黑" charset="0"/>
                <a:cs typeface="微软雅黑" charset="0"/>
              </a:rPr>
              <a:t>3</a:t>
            </a:r>
            <a:r>
              <a:rPr lang="zh-CN" altLang="en-US" sz="1700" b="0" i="0" dirty="0">
                <a:effectLst/>
                <a:latin typeface="微软雅黑" charset="0"/>
                <a:ea typeface="微软雅黑" charset="0"/>
                <a:cs typeface="微软雅黑" charset="0"/>
              </a:rPr>
              <a:t>、如果还是相同，则按照</a:t>
            </a:r>
            <a:r>
              <a:rPr lang="zh-CN" altLang="en-US" sz="1700" b="1" i="0" dirty="0">
                <a:effectLst/>
                <a:latin typeface="微软雅黑" charset="0"/>
                <a:ea typeface="微软雅黑" charset="0"/>
                <a:cs typeface="微软雅黑" charset="0"/>
              </a:rPr>
              <a:t>进球数</a:t>
            </a:r>
            <a:r>
              <a:rPr lang="zh-CN" altLang="en-US" sz="1700" b="0" i="0" dirty="0">
                <a:effectLst/>
                <a:latin typeface="微软雅黑" charset="0"/>
                <a:ea typeface="微软雅黑" charset="0"/>
                <a:cs typeface="微软雅黑" charset="0"/>
              </a:rPr>
              <a:t>多少来排序。</a:t>
            </a:r>
            <a:endParaRPr lang="zh-CN" altLang="en-US" sz="1700" b="0" i="0" dirty="0">
              <a:effectLst/>
              <a:latin typeface="微软雅黑" charset="0"/>
              <a:ea typeface="微软雅黑" charset="0"/>
              <a:cs typeface="微软雅黑" charset="0"/>
            </a:endParaRPr>
          </a:p>
        </p:txBody>
      </p:sp>
      <p:pic>
        <p:nvPicPr>
          <p:cNvPr id="6" name="图片 5"/>
          <p:cNvPicPr>
            <a:picLocks noChangeAspect="1"/>
          </p:cNvPicPr>
          <p:nvPr/>
        </p:nvPicPr>
        <p:blipFill>
          <a:blip r:embed="rId1"/>
          <a:stretch>
            <a:fillRect/>
          </a:stretch>
        </p:blipFill>
        <p:spPr>
          <a:xfrm>
            <a:off x="11014075" y="36195"/>
            <a:ext cx="1177925" cy="1024255"/>
          </a:xfrm>
          <a:prstGeom prst="rect">
            <a:avLst/>
          </a:prstGeom>
        </p:spPr>
      </p:pic>
      <p:grpSp>
        <p:nvGrpSpPr>
          <p:cNvPr id="13" name="组合 12"/>
          <p:cNvGrpSpPr/>
          <p:nvPr/>
        </p:nvGrpSpPr>
        <p:grpSpPr>
          <a:xfrm>
            <a:off x="7818120" y="0"/>
            <a:ext cx="2792095" cy="6859905"/>
            <a:chOff x="-2" y="-60"/>
            <a:chExt cx="4397" cy="10803"/>
          </a:xfrm>
        </p:grpSpPr>
        <p:grpSp>
          <p:nvGrpSpPr>
            <p:cNvPr id="14" name="组合 13"/>
            <p:cNvGrpSpPr/>
            <p:nvPr/>
          </p:nvGrpSpPr>
          <p:grpSpPr>
            <a:xfrm>
              <a:off x="0" y="-60"/>
              <a:ext cx="4395" cy="10803"/>
              <a:chOff x="14456" y="-79"/>
              <a:chExt cx="4395" cy="10803"/>
            </a:xfrm>
          </p:grpSpPr>
          <p:pic>
            <p:nvPicPr>
              <p:cNvPr id="16" name="图片 15"/>
              <p:cNvPicPr>
                <a:picLocks noChangeAspect="1"/>
              </p:cNvPicPr>
              <p:nvPr/>
            </p:nvPicPr>
            <p:blipFill>
              <a:blip r:embed="rId2"/>
              <a:srcRect t="15231"/>
              <a:stretch>
                <a:fillRect/>
              </a:stretch>
            </p:blipFill>
            <p:spPr>
              <a:xfrm>
                <a:off x="14456" y="-79"/>
                <a:ext cx="4395" cy="5595"/>
              </a:xfrm>
              <a:prstGeom prst="rect">
                <a:avLst/>
              </a:prstGeom>
            </p:spPr>
          </p:pic>
          <p:pic>
            <p:nvPicPr>
              <p:cNvPr id="17" name="图片 16"/>
              <p:cNvPicPr>
                <a:picLocks noChangeAspect="1"/>
              </p:cNvPicPr>
              <p:nvPr/>
            </p:nvPicPr>
            <p:blipFill>
              <a:blip r:embed="rId3"/>
              <a:stretch>
                <a:fillRect/>
              </a:stretch>
            </p:blipFill>
            <p:spPr>
              <a:xfrm>
                <a:off x="14456" y="5516"/>
                <a:ext cx="4394" cy="5208"/>
              </a:xfrm>
              <a:prstGeom prst="rect">
                <a:avLst/>
              </a:prstGeom>
            </p:spPr>
          </p:pic>
        </p:grpSp>
        <p:sp>
          <p:nvSpPr>
            <p:cNvPr id="18" name="矩形 17"/>
            <p:cNvSpPr/>
            <p:nvPr/>
          </p:nvSpPr>
          <p:spPr>
            <a:xfrm>
              <a:off x="0" y="275"/>
              <a:ext cx="4394" cy="20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19" name="矩形 18"/>
            <p:cNvSpPr/>
            <p:nvPr/>
          </p:nvSpPr>
          <p:spPr>
            <a:xfrm>
              <a:off x="-2" y="9149"/>
              <a:ext cx="4394" cy="15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grpSp>
      <p:sp>
        <p:nvSpPr>
          <p:cNvPr id="3" name="文本框 2"/>
          <p:cNvSpPr txBox="1"/>
          <p:nvPr/>
        </p:nvSpPr>
        <p:spPr>
          <a:xfrm>
            <a:off x="824230" y="4017645"/>
            <a:ext cx="6330315" cy="2445385"/>
          </a:xfrm>
          <a:prstGeom prst="rect">
            <a:avLst/>
          </a:prstGeom>
          <a:solidFill>
            <a:schemeClr val="accent4">
              <a:lumMod val="40000"/>
              <a:lumOff val="60000"/>
            </a:schemeClr>
          </a:solidFill>
        </p:spPr>
        <p:txBody>
          <a:bodyPr wrap="square" rtlCol="0">
            <a:spAutoFit/>
          </a:bodyPr>
          <a:p>
            <a:pPr algn="l">
              <a:lnSpc>
                <a:spcPct val="150000"/>
              </a:lnSpc>
            </a:pPr>
            <a:r>
              <a:rPr lang="zh-CN" altLang="en-US" sz="1700" b="0" i="0" dirty="0">
                <a:effectLst/>
                <a:latin typeface="Helvetica Neue" panose="02000503000000020004" pitchFamily="2" charset="0"/>
              </a:rPr>
              <a:t>每个赛季的前四名可以获得进入下赛季欧冠小组</a:t>
            </a:r>
            <a:r>
              <a:rPr lang="zh-CN" altLang="en-US" sz="1700" b="0" i="0" dirty="0">
                <a:effectLst/>
                <a:latin typeface="Helvetica Neue" panose="02000503000000020004" pitchFamily="2" charset="0"/>
              </a:rPr>
              <a:t>赛资格</a:t>
            </a:r>
            <a:endParaRPr lang="zh-CN" altLang="en-US" sz="1700" b="0" i="0" dirty="0">
              <a:effectLst/>
              <a:latin typeface="Helvetica Neue" panose="02000503000000020004" pitchFamily="2" charset="0"/>
            </a:endParaRPr>
          </a:p>
          <a:p>
            <a:pPr algn="l">
              <a:lnSpc>
                <a:spcPct val="150000"/>
              </a:lnSpc>
            </a:pPr>
            <a:r>
              <a:rPr lang="zh-CN" altLang="en-US" sz="1700" b="0" i="0" dirty="0">
                <a:effectLst/>
                <a:latin typeface="Helvetica Neue" panose="02000503000000020004" pitchFamily="2" charset="0"/>
              </a:rPr>
              <a:t>第五名可以获得欧联资格</a:t>
            </a:r>
            <a:endParaRPr lang="zh-CN" altLang="en-US" sz="1700" b="0" i="0" dirty="0">
              <a:effectLst/>
              <a:latin typeface="Helvetica Neue" panose="02000503000000020004" pitchFamily="2" charset="0"/>
            </a:endParaRPr>
          </a:p>
          <a:p>
            <a:pPr algn="l">
              <a:lnSpc>
                <a:spcPct val="150000"/>
              </a:lnSpc>
            </a:pPr>
            <a:r>
              <a:rPr lang="zh-CN" altLang="en-US" sz="1700" b="0" i="0" dirty="0">
                <a:effectLst/>
                <a:latin typeface="Helvetica Neue" panose="02000503000000020004" pitchFamily="2" charset="0"/>
              </a:rPr>
              <a:t>第六名获得欧联附加赛资格</a:t>
            </a:r>
            <a:endParaRPr lang="zh-CN" altLang="en-US" sz="1700" b="0" i="0" dirty="0">
              <a:effectLst/>
              <a:latin typeface="Helvetica Neue" panose="02000503000000020004" pitchFamily="2" charset="0"/>
            </a:endParaRPr>
          </a:p>
          <a:p>
            <a:pPr algn="l">
              <a:lnSpc>
                <a:spcPct val="150000"/>
              </a:lnSpc>
            </a:pPr>
            <a:r>
              <a:rPr lang="zh-CN" altLang="en-US" sz="1700" b="0" i="0" dirty="0">
                <a:effectLst/>
                <a:latin typeface="Helvetica Neue" panose="02000503000000020004" pitchFamily="2" charset="0"/>
              </a:rPr>
              <a:t>第七名获得欧协联</a:t>
            </a:r>
            <a:r>
              <a:rPr lang="zh-CN" altLang="en-US" sz="1700" b="0" i="0" dirty="0">
                <a:effectLst/>
                <a:latin typeface="Helvetica Neue" panose="02000503000000020004" pitchFamily="2" charset="0"/>
              </a:rPr>
              <a:t>资格</a:t>
            </a:r>
            <a:endParaRPr lang="zh-CN" altLang="en-US" sz="1700" b="0" i="0" dirty="0">
              <a:effectLst/>
              <a:latin typeface="Helvetica Neue" panose="02000503000000020004" pitchFamily="2" charset="0"/>
            </a:endParaRPr>
          </a:p>
          <a:p>
            <a:pPr algn="l">
              <a:lnSpc>
                <a:spcPct val="150000"/>
              </a:lnSpc>
            </a:pPr>
            <a:r>
              <a:rPr lang="zh-CN" altLang="en-US" sz="1700" b="0" i="0" dirty="0">
                <a:effectLst/>
                <a:latin typeface="Helvetica Neue" panose="02000503000000020004" pitchFamily="2" charset="0"/>
              </a:rPr>
              <a:t>排名最后三位的球队将降级西乙联赛</a:t>
            </a:r>
            <a:endParaRPr lang="zh-CN" altLang="en-US" sz="1700" b="0" i="0" dirty="0">
              <a:effectLst/>
              <a:latin typeface="Helvetica Neue" panose="02000503000000020004" pitchFamily="2" charset="0"/>
            </a:endParaRPr>
          </a:p>
          <a:p>
            <a:pPr algn="l">
              <a:lnSpc>
                <a:spcPct val="150000"/>
              </a:lnSpc>
            </a:pPr>
            <a:r>
              <a:rPr lang="zh-CN" altLang="en-US" sz="1700" b="0" i="0" dirty="0">
                <a:effectLst/>
                <a:latin typeface="Helvetica Neue" panose="02000503000000020004" pitchFamily="2" charset="0"/>
              </a:rPr>
              <a:t>同时西乙联赛的前三升入</a:t>
            </a:r>
            <a:r>
              <a:rPr lang="zh-CN" altLang="en-US" sz="1700" b="0" i="0" dirty="0">
                <a:effectLst/>
                <a:latin typeface="Helvetica Neue" panose="02000503000000020004" pitchFamily="2" charset="0"/>
              </a:rPr>
              <a:t>西甲</a:t>
            </a:r>
            <a:endParaRPr lang="zh-CN" altLang="en-US" sz="1700" b="0" i="0" dirty="0">
              <a:effectLst/>
              <a:latin typeface="Helvetica Neue" panose="02000503000000020004" pitchFamily="2" charset="0"/>
            </a:endParaRPr>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253365" y="180340"/>
            <a:ext cx="3528060" cy="521970"/>
            <a:chOff x="7500" y="509"/>
            <a:chExt cx="5556" cy="822"/>
          </a:xfrm>
        </p:grpSpPr>
        <p:sp>
          <p:nvSpPr>
            <p:cNvPr id="11" name="文本框 10"/>
            <p:cNvSpPr txBox="1"/>
            <p:nvPr/>
          </p:nvSpPr>
          <p:spPr>
            <a:xfrm>
              <a:off x="7901" y="509"/>
              <a:ext cx="5064" cy="822"/>
            </a:xfrm>
            <a:prstGeom prst="rect">
              <a:avLst/>
            </a:prstGeom>
            <a:noFill/>
          </p:spPr>
          <p:txBody>
            <a:bodyPr wrap="square" rtlCol="0" anchor="t">
              <a:spAutoFit/>
            </a:bodyPr>
            <a:lstStyle/>
            <a:p>
              <a:r>
                <a:rPr lang="zh-CN" altLang="en-US" sz="2800">
                  <a:latin typeface="汉仪雅酷黑-65J" panose="00020600040101010101" charset="-122"/>
                  <a:ea typeface="汉仪雅酷黑-65J" panose="00020600040101010101" charset="-122"/>
                </a:rPr>
                <a:t>西甲参赛球队</a:t>
              </a:r>
              <a:r>
                <a:rPr lang="zh-CN" altLang="en-US" sz="2800">
                  <a:latin typeface="汉仪雅酷黑-65J" panose="00020600040101010101" charset="-122"/>
                  <a:ea typeface="汉仪雅酷黑-65J" panose="00020600040101010101" charset="-122"/>
                </a:rPr>
                <a:t>分布</a:t>
              </a:r>
              <a:endParaRPr lang="zh-CN" altLang="en-US" sz="2800">
                <a:latin typeface="汉仪雅酷黑-65J" panose="00020600040101010101" charset="-122"/>
                <a:ea typeface="汉仪雅酷黑-65J" panose="00020600040101010101" charset="-122"/>
              </a:endParaRPr>
            </a:p>
          </p:txBody>
        </p:sp>
        <p:sp>
          <p:nvSpPr>
            <p:cNvPr id="5" name="矩形 4"/>
            <p:cNvSpPr/>
            <p:nvPr/>
          </p:nvSpPr>
          <p:spPr>
            <a:xfrm>
              <a:off x="7500" y="76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769" y="76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2623864" y="854883"/>
            <a:ext cx="6712541" cy="5770072"/>
            <a:chOff x="-1723" y="744"/>
            <a:chExt cx="10165" cy="8731"/>
          </a:xfrm>
        </p:grpSpPr>
        <p:pic>
          <p:nvPicPr>
            <p:cNvPr id="3" name="图片 2" descr="DAA51D35-63B6-473B-A64D-C8295B318195_1_105_c"/>
            <p:cNvPicPr>
              <a:picLocks noChangeAspect="1"/>
            </p:cNvPicPr>
            <p:nvPr/>
          </p:nvPicPr>
          <p:blipFill>
            <a:blip r:embed="rId1"/>
            <a:stretch>
              <a:fillRect/>
            </a:stretch>
          </p:blipFill>
          <p:spPr>
            <a:xfrm>
              <a:off x="-1723" y="744"/>
              <a:ext cx="10165" cy="8731"/>
            </a:xfrm>
            <a:prstGeom prst="rect">
              <a:avLst/>
            </a:prstGeom>
          </p:spPr>
        </p:pic>
        <p:pic>
          <p:nvPicPr>
            <p:cNvPr id="4" name="图片 3" descr="249D027C-4982-4BCD-92B5-8479E0C7DBC8_1_201_a"/>
            <p:cNvPicPr>
              <a:picLocks noChangeAspect="1"/>
            </p:cNvPicPr>
            <p:nvPr/>
          </p:nvPicPr>
          <p:blipFill>
            <a:blip r:embed="rId2"/>
            <a:stretch>
              <a:fillRect/>
            </a:stretch>
          </p:blipFill>
          <p:spPr>
            <a:xfrm>
              <a:off x="5320" y="6193"/>
              <a:ext cx="3121" cy="3282"/>
            </a:xfrm>
            <a:prstGeom prst="rect">
              <a:avLst/>
            </a:prstGeom>
          </p:spPr>
        </p:pic>
      </p:grpSp>
      <p:pic>
        <p:nvPicPr>
          <p:cNvPr id="6" name="图片 5"/>
          <p:cNvPicPr>
            <a:picLocks noChangeAspect="1"/>
          </p:cNvPicPr>
          <p:nvPr/>
        </p:nvPicPr>
        <p:blipFill>
          <a:blip r:embed="rId3"/>
          <a:stretch>
            <a:fillRect/>
          </a:stretch>
        </p:blipFill>
        <p:spPr>
          <a:xfrm>
            <a:off x="11014075" y="36195"/>
            <a:ext cx="1177925" cy="1024255"/>
          </a:xfrm>
          <a:prstGeom prst="rect">
            <a:avLst/>
          </a:prstGeom>
        </p:spPr>
      </p:pic>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1145" y="226011"/>
            <a:ext cx="3771900" cy="584835"/>
            <a:chOff x="6956" y="680"/>
            <a:chExt cx="5940" cy="921"/>
          </a:xfrm>
        </p:grpSpPr>
        <p:sp>
          <p:nvSpPr>
            <p:cNvPr id="11" name="文本框 10"/>
            <p:cNvSpPr txBox="1"/>
            <p:nvPr/>
          </p:nvSpPr>
          <p:spPr>
            <a:xfrm>
              <a:off x="7304" y="680"/>
              <a:ext cx="5592" cy="921"/>
            </a:xfrm>
            <a:prstGeom prst="rect">
              <a:avLst/>
            </a:prstGeom>
            <a:noFill/>
          </p:spPr>
          <p:txBody>
            <a:bodyPr wrap="square" rtlCol="0" anchor="t">
              <a:spAutoFit/>
            </a:bodyPr>
            <a:lstStyle/>
            <a:p>
              <a:r>
                <a:rPr lang="zh-CN" altLang="en-US" sz="3200" dirty="0">
                  <a:latin typeface="汉仪雅酷黑-65J" panose="00020600040101010101" charset="-122"/>
                  <a:ea typeface="汉仪雅酷黑-65J" panose="00020600040101010101" charset="-122"/>
                </a:rPr>
                <a:t>管理结构</a:t>
              </a:r>
              <a:endParaRPr lang="en-US" altLang="zh-CN" sz="3200" dirty="0">
                <a:latin typeface="汉仪雅酷黑-65J" panose="00020600040101010101" charset="-122"/>
                <a:ea typeface="汉仪雅酷黑-65J" panose="00020600040101010101" charset="-122"/>
              </a:endParaRPr>
            </a:p>
          </p:txBody>
        </p:sp>
        <p:sp>
          <p:nvSpPr>
            <p:cNvPr id="5" name="矩形 4"/>
            <p:cNvSpPr/>
            <p:nvPr/>
          </p:nvSpPr>
          <p:spPr>
            <a:xfrm>
              <a:off x="6956" y="99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261" y="1015"/>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stretch>
            <a:fillRect/>
          </a:stretch>
        </p:blipFill>
        <p:spPr>
          <a:xfrm>
            <a:off x="21526" y="830384"/>
            <a:ext cx="12170474" cy="5794324"/>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1145" y="202565"/>
            <a:ext cx="3771900" cy="584835"/>
            <a:chOff x="6956" y="680"/>
            <a:chExt cx="5940" cy="921"/>
          </a:xfrm>
        </p:grpSpPr>
        <p:sp>
          <p:nvSpPr>
            <p:cNvPr id="11" name="文本框 10"/>
            <p:cNvSpPr txBox="1"/>
            <p:nvPr/>
          </p:nvSpPr>
          <p:spPr>
            <a:xfrm>
              <a:off x="7304" y="680"/>
              <a:ext cx="5592" cy="921"/>
            </a:xfrm>
            <a:prstGeom prst="rect">
              <a:avLst/>
            </a:prstGeom>
            <a:noFill/>
          </p:spPr>
          <p:txBody>
            <a:bodyPr wrap="square" rtlCol="0" anchor="t">
              <a:spAutoFit/>
            </a:bodyPr>
            <a:lstStyle/>
            <a:p>
              <a:r>
                <a:rPr lang="zh-CN" altLang="en-US" sz="3200" dirty="0">
                  <a:latin typeface="汉仪雅酷黑-65J" panose="00020600040101010101" charset="-122"/>
                  <a:ea typeface="汉仪雅酷黑-65J" panose="00020600040101010101" charset="-122"/>
                </a:rPr>
                <a:t>收入构成</a:t>
              </a:r>
              <a:endParaRPr lang="en-US" altLang="zh-CN" sz="3200" dirty="0">
                <a:latin typeface="汉仪雅酷黑-65J" panose="00020600040101010101" charset="-122"/>
                <a:ea typeface="汉仪雅酷黑-65J" panose="00020600040101010101" charset="-122"/>
              </a:endParaRPr>
            </a:p>
          </p:txBody>
        </p:sp>
        <p:sp>
          <p:nvSpPr>
            <p:cNvPr id="5" name="矩形 4"/>
            <p:cNvSpPr/>
            <p:nvPr/>
          </p:nvSpPr>
          <p:spPr>
            <a:xfrm>
              <a:off x="6956" y="996"/>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243" y="1015"/>
              <a:ext cx="287" cy="287"/>
            </a:xfrm>
            <a:prstGeom prst="rect">
              <a:avLst/>
            </a:prstGeom>
            <a:solidFill>
              <a:srgbClr val="E578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表格&#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23" y="1898077"/>
            <a:ext cx="5909579" cy="4497256"/>
          </a:xfrm>
          <a:prstGeom prst="rect">
            <a:avLst/>
          </a:prstGeom>
        </p:spPr>
      </p:pic>
      <p:sp>
        <p:nvSpPr>
          <p:cNvPr id="9" name="文本框 8"/>
          <p:cNvSpPr txBox="1"/>
          <p:nvPr/>
        </p:nvSpPr>
        <p:spPr>
          <a:xfrm>
            <a:off x="2358390" y="1041719"/>
            <a:ext cx="7620000" cy="400110"/>
          </a:xfrm>
          <a:prstGeom prst="rect">
            <a:avLst/>
          </a:prstGeom>
          <a:noFill/>
        </p:spPr>
        <p:txBody>
          <a:bodyPr wrap="square">
            <a:spAutoFit/>
          </a:bodyPr>
          <a:lstStyle/>
          <a:p>
            <a:r>
              <a:rPr lang="zh-CN" altLang="en-US" sz="2000" b="1" dirty="0"/>
              <a:t>比赛日收入      转播权收入      商业收入      转会收入      其他收入</a:t>
            </a:r>
            <a:endParaRPr lang="zh-CN" altLang="en-US" sz="2000" b="1" dirty="0"/>
          </a:p>
        </p:txBody>
      </p:sp>
      <p:pic>
        <p:nvPicPr>
          <p:cNvPr id="12" name="图片 11" descr="图表&#10;&#10;描述已自动生成"/>
          <p:cNvPicPr>
            <a:picLocks noChangeAspect="1"/>
          </p:cNvPicPr>
          <p:nvPr/>
        </p:nvPicPr>
        <p:blipFill rotWithShape="1">
          <a:blip r:embed="rId2">
            <a:extLst>
              <a:ext uri="{28A0092B-C50C-407E-A947-70E740481C1C}">
                <a14:useLocalDpi xmlns:a14="http://schemas.microsoft.com/office/drawing/2010/main" val="0"/>
              </a:ext>
            </a:extLst>
          </a:blip>
          <a:srcRect l="2967" r="5599"/>
          <a:stretch>
            <a:fillRect/>
          </a:stretch>
        </p:blipFill>
        <p:spPr>
          <a:xfrm>
            <a:off x="5921303" y="2218296"/>
            <a:ext cx="6238952" cy="3957032"/>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UNIT_TABLE_BEAUTIFY" val="smartTable{216b2106-2761-4ee7-b79d-b71423b3a138}"/>
</p:tagLst>
</file>

<file path=ppt/tags/tag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COMMONDATA" val="eyJoZGlkIjoiZTY4YzQ2MjBjNDMwYTgwN2Q4ZTg4YjZiMjQ5OWQ0ZTQifQ=="/>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3894</Words>
  <Application>WPS 文字</Application>
  <PresentationFormat>宽屏</PresentationFormat>
  <Paragraphs>247</Paragraphs>
  <Slides>26</Slides>
  <Notes>0</Notes>
  <HiddenSlides>1</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26</vt:i4>
      </vt:variant>
    </vt:vector>
  </HeadingPairs>
  <TitlesOfParts>
    <vt:vector size="47" baseType="lpstr">
      <vt:lpstr>Arial</vt:lpstr>
      <vt:lpstr>宋体</vt:lpstr>
      <vt:lpstr>Wingdings</vt:lpstr>
      <vt:lpstr>Wingdings</vt:lpstr>
      <vt:lpstr>汉仪雅酷黑-65J</vt:lpstr>
      <vt:lpstr>汉仪中黑简</vt:lpstr>
      <vt:lpstr>汉仪中黑KW</vt:lpstr>
      <vt:lpstr>微软雅黑</vt:lpstr>
      <vt:lpstr>Helvetica Neue</vt:lpstr>
      <vt:lpstr>Calibri</vt:lpstr>
      <vt:lpstr>宋体</vt:lpstr>
      <vt:lpstr>汉仪书宋二KW</vt:lpstr>
      <vt:lpstr>汉仪宋韵朗黑W</vt:lpstr>
      <vt:lpstr>微软雅黑</vt:lpstr>
      <vt:lpstr>Söhne</vt:lpstr>
      <vt:lpstr>Thonburi</vt:lpstr>
      <vt:lpstr>黑体</vt:lpstr>
      <vt:lpstr>Arial Unicode MS</vt:lpstr>
      <vt:lpstr>Söhne</vt:lpstr>
      <vt:lpstr>苹方-简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起承转合</cp:lastModifiedBy>
  <cp:revision>310</cp:revision>
  <dcterms:created xsi:type="dcterms:W3CDTF">2023-05-17T03:16:31Z</dcterms:created>
  <dcterms:modified xsi:type="dcterms:W3CDTF">2023-05-17T03:16:31Z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2052-5.4.0.7913</vt:lpwstr>
  </property>
  <property fmtid="{D5CDD505-2E9C-101B-9397-08002B2CF9AE}" pid="3" name="ICV">
    <vt:lpwstr>4E108EB01CAA77CB6A9C5C648E1B9388_43</vt:lpwstr>
  </property>
  <property fmtid="{D5CDD505-2E9C-101B-9397-08002B2CF9AE}" pid="4" name="KSOTemplateUUID">
    <vt:lpwstr>v1.0_mb_JywUraureShlPSQXDrZ2jg==</vt:lpwstr>
  </property>
</Properties>
</file>